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35"/>
  </p:notesMasterIdLst>
  <p:sldIdLst>
    <p:sldId id="297" r:id="rId2"/>
    <p:sldId id="256" r:id="rId3"/>
    <p:sldId id="258" r:id="rId4"/>
    <p:sldId id="293" r:id="rId5"/>
    <p:sldId id="299" r:id="rId6"/>
    <p:sldId id="259" r:id="rId7"/>
    <p:sldId id="298" r:id="rId8"/>
    <p:sldId id="260" r:id="rId9"/>
    <p:sldId id="267" r:id="rId10"/>
    <p:sldId id="300" r:id="rId11"/>
    <p:sldId id="268" r:id="rId12"/>
    <p:sldId id="294" r:id="rId13"/>
    <p:sldId id="269" r:id="rId14"/>
    <p:sldId id="290" r:id="rId15"/>
    <p:sldId id="270" r:id="rId16"/>
    <p:sldId id="291" r:id="rId17"/>
    <p:sldId id="271" r:id="rId18"/>
    <p:sldId id="292" r:id="rId19"/>
    <p:sldId id="279" r:id="rId20"/>
    <p:sldId id="281" r:id="rId21"/>
    <p:sldId id="264" r:id="rId22"/>
    <p:sldId id="275" r:id="rId23"/>
    <p:sldId id="302" r:id="rId24"/>
    <p:sldId id="282" r:id="rId25"/>
    <p:sldId id="285" r:id="rId26"/>
    <p:sldId id="283" r:id="rId27"/>
    <p:sldId id="301" r:id="rId28"/>
    <p:sldId id="284" r:id="rId29"/>
    <p:sldId id="286" r:id="rId30"/>
    <p:sldId id="287" r:id="rId31"/>
    <p:sldId id="288" r:id="rId32"/>
    <p:sldId id="289" r:id="rId33"/>
    <p:sldId id="263"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91" autoAdjust="0"/>
    <p:restoredTop sz="94660"/>
  </p:normalViewPr>
  <p:slideViewPr>
    <p:cSldViewPr>
      <p:cViewPr varScale="1">
        <p:scale>
          <a:sx n="78" d="100"/>
          <a:sy n="78" d="100"/>
        </p:scale>
        <p:origin x="1733" y="6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5-18T12:48:41.078"/>
    </inkml:context>
    <inkml:brush xml:id="br0">
      <inkml:brushProperty name="width" value="0.035" units="cm"/>
      <inkml:brushProperty name="height" value="0.035" units="cm"/>
    </inkml:brush>
  </inkml:definitions>
  <inkml:trace contextRef="#ctx0" brushRef="#br0">1 0 24575,'0'0'-8191</inkml:trace>
</inkml:ink>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E44DB1-00E4-47C6-80E6-2F2DD5CC1F25}" type="datetimeFigureOut">
              <a:rPr lang="en-IN" smtClean="0"/>
              <a:t>28-05-2025</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3EAC02-7259-475D-8392-78C459949A22}" type="slidenum">
              <a:rPr lang="en-IN" smtClean="0"/>
              <a:t>‹#›</a:t>
            </a:fld>
            <a:endParaRPr lang="en-IN"/>
          </a:p>
        </p:txBody>
      </p:sp>
    </p:spTree>
    <p:extLst>
      <p:ext uri="{BB962C8B-B14F-4D97-AF65-F5344CB8AC3E}">
        <p14:creationId xmlns:p14="http://schemas.microsoft.com/office/powerpoint/2010/main" val="16185288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A3EAC02-7259-475D-8392-78C459949A22}" type="slidenum">
              <a:rPr lang="en-IN" smtClean="0"/>
              <a:t>12</a:t>
            </a:fld>
            <a:endParaRPr lang="en-IN"/>
          </a:p>
        </p:txBody>
      </p:sp>
    </p:spTree>
    <p:extLst>
      <p:ext uri="{BB962C8B-B14F-4D97-AF65-F5344CB8AC3E}">
        <p14:creationId xmlns:p14="http://schemas.microsoft.com/office/powerpoint/2010/main" val="10942599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9FC50-DEAA-BC69-540F-29C044863207}"/>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2F7B43F1-FF5F-EB3F-544D-4A25BF3498F3}"/>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5FA8192-64B9-4267-BC74-2CE1ECA69B1B}"/>
              </a:ext>
            </a:extLst>
          </p:cNvPr>
          <p:cNvSpPr>
            <a:spLocks noGrp="1"/>
          </p:cNvSpPr>
          <p:nvPr>
            <p:ph type="dt" sz="half" idx="10"/>
          </p:nvPr>
        </p:nvSpPr>
        <p:spPr/>
        <p:txBody>
          <a:bodyPr/>
          <a:lstStyle/>
          <a:p>
            <a:fld id="{1D8BD707-D9CF-40AE-B4C6-C98DA3205C09}" type="datetimeFigureOut">
              <a:rPr lang="en-US" smtClean="0"/>
              <a:pPr/>
              <a:t>5/28/2025</a:t>
            </a:fld>
            <a:endParaRPr lang="en-US"/>
          </a:p>
        </p:txBody>
      </p:sp>
      <p:sp>
        <p:nvSpPr>
          <p:cNvPr id="5" name="Footer Placeholder 4">
            <a:extLst>
              <a:ext uri="{FF2B5EF4-FFF2-40B4-BE49-F238E27FC236}">
                <a16:creationId xmlns:a16="http://schemas.microsoft.com/office/drawing/2014/main" id="{1FA70539-277F-01EC-A5DD-A2B0E11409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3E81BF-C39D-927D-8F79-66B71DA58874}"/>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149588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8073A-0F54-93AE-8718-0F0FDFD0FCA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49B673A-38C7-7FE1-7CA2-CCAB66B8AA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CB2570E-4DB4-F84E-59E8-B16E12F94430}"/>
              </a:ext>
            </a:extLst>
          </p:cNvPr>
          <p:cNvSpPr>
            <a:spLocks noGrp="1"/>
          </p:cNvSpPr>
          <p:nvPr>
            <p:ph type="dt" sz="half" idx="10"/>
          </p:nvPr>
        </p:nvSpPr>
        <p:spPr/>
        <p:txBody>
          <a:bodyPr/>
          <a:lstStyle/>
          <a:p>
            <a:fld id="{1D8BD707-D9CF-40AE-B4C6-C98DA3205C09}" type="datetimeFigureOut">
              <a:rPr lang="en-US" smtClean="0"/>
              <a:pPr/>
              <a:t>5/28/2025</a:t>
            </a:fld>
            <a:endParaRPr lang="en-US"/>
          </a:p>
        </p:txBody>
      </p:sp>
      <p:sp>
        <p:nvSpPr>
          <p:cNvPr id="5" name="Footer Placeholder 4">
            <a:extLst>
              <a:ext uri="{FF2B5EF4-FFF2-40B4-BE49-F238E27FC236}">
                <a16:creationId xmlns:a16="http://schemas.microsoft.com/office/drawing/2014/main" id="{3DD9A710-3D5A-73B1-8E26-BA8F7F7E8F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F922FA-A238-DB1F-A06D-258BCA1DB83C}"/>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109644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2402C9-B37F-32B3-50CE-67D1589113AD}"/>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74A93C6-B7C7-6D3F-10B1-995D9089C0B8}"/>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20A8787-81CC-9FD3-5C7E-EB5D280DD7D4}"/>
              </a:ext>
            </a:extLst>
          </p:cNvPr>
          <p:cNvSpPr>
            <a:spLocks noGrp="1"/>
          </p:cNvSpPr>
          <p:nvPr>
            <p:ph type="dt" sz="half" idx="10"/>
          </p:nvPr>
        </p:nvSpPr>
        <p:spPr/>
        <p:txBody>
          <a:bodyPr/>
          <a:lstStyle/>
          <a:p>
            <a:fld id="{1D8BD707-D9CF-40AE-B4C6-C98DA3205C09}" type="datetimeFigureOut">
              <a:rPr lang="en-US" smtClean="0"/>
              <a:pPr/>
              <a:t>5/28/2025</a:t>
            </a:fld>
            <a:endParaRPr lang="en-US"/>
          </a:p>
        </p:txBody>
      </p:sp>
      <p:sp>
        <p:nvSpPr>
          <p:cNvPr id="5" name="Footer Placeholder 4">
            <a:extLst>
              <a:ext uri="{FF2B5EF4-FFF2-40B4-BE49-F238E27FC236}">
                <a16:creationId xmlns:a16="http://schemas.microsoft.com/office/drawing/2014/main" id="{38EC1EB2-03F6-D4CE-DE7E-FEA4DFD5BF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1EA179-94AD-5436-9EF1-8329413146AC}"/>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61612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257B1-B8CF-0CA1-1425-94CF0BCBD87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2AD1DD9-955F-9B10-4567-53CEA47E13C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A22A64-0541-7395-625C-A352998C4397}"/>
              </a:ext>
            </a:extLst>
          </p:cNvPr>
          <p:cNvSpPr>
            <a:spLocks noGrp="1"/>
          </p:cNvSpPr>
          <p:nvPr>
            <p:ph type="dt" sz="half" idx="10"/>
          </p:nvPr>
        </p:nvSpPr>
        <p:spPr/>
        <p:txBody>
          <a:bodyPr/>
          <a:lstStyle/>
          <a:p>
            <a:fld id="{1D8BD707-D9CF-40AE-B4C6-C98DA3205C09}" type="datetimeFigureOut">
              <a:rPr lang="en-US" smtClean="0"/>
              <a:pPr/>
              <a:t>5/28/2025</a:t>
            </a:fld>
            <a:endParaRPr lang="en-US"/>
          </a:p>
        </p:txBody>
      </p:sp>
      <p:sp>
        <p:nvSpPr>
          <p:cNvPr id="5" name="Footer Placeholder 4">
            <a:extLst>
              <a:ext uri="{FF2B5EF4-FFF2-40B4-BE49-F238E27FC236}">
                <a16:creationId xmlns:a16="http://schemas.microsoft.com/office/drawing/2014/main" id="{9309371F-6F89-27CA-460B-0548F1016C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DF0D6E-86BF-7CBE-FA75-28CBA65375AF}"/>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6865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A43D7-6F7D-6BFD-C17D-A91E00FEC904}"/>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9B5A1EA-9192-59A0-49F4-9FD1EDDEF8FB}"/>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C140FE-77B9-2236-FFDE-02A8F582C59E}"/>
              </a:ext>
            </a:extLst>
          </p:cNvPr>
          <p:cNvSpPr>
            <a:spLocks noGrp="1"/>
          </p:cNvSpPr>
          <p:nvPr>
            <p:ph type="dt" sz="half" idx="10"/>
          </p:nvPr>
        </p:nvSpPr>
        <p:spPr/>
        <p:txBody>
          <a:bodyPr/>
          <a:lstStyle/>
          <a:p>
            <a:fld id="{1D8BD707-D9CF-40AE-B4C6-C98DA3205C09}" type="datetimeFigureOut">
              <a:rPr lang="en-US" smtClean="0"/>
              <a:pPr/>
              <a:t>5/28/2025</a:t>
            </a:fld>
            <a:endParaRPr lang="en-US"/>
          </a:p>
        </p:txBody>
      </p:sp>
      <p:sp>
        <p:nvSpPr>
          <p:cNvPr id="5" name="Footer Placeholder 4">
            <a:extLst>
              <a:ext uri="{FF2B5EF4-FFF2-40B4-BE49-F238E27FC236}">
                <a16:creationId xmlns:a16="http://schemas.microsoft.com/office/drawing/2014/main" id="{BA352DB5-B6AC-851D-4F77-197F18BF9F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2177BB-334B-C7AF-FB08-762D89F7D988}"/>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004668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10E41-E877-2EAB-5935-598B850D059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EB699B4-DD51-92EF-6E2F-3AD0A2F4B04E}"/>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C734715-982D-03C8-6911-21F1045DC472}"/>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7EDA34E-DE2B-9E27-1915-C5F0FB748839}"/>
              </a:ext>
            </a:extLst>
          </p:cNvPr>
          <p:cNvSpPr>
            <a:spLocks noGrp="1"/>
          </p:cNvSpPr>
          <p:nvPr>
            <p:ph type="dt" sz="half" idx="10"/>
          </p:nvPr>
        </p:nvSpPr>
        <p:spPr/>
        <p:txBody>
          <a:bodyPr/>
          <a:lstStyle/>
          <a:p>
            <a:fld id="{1D8BD707-D9CF-40AE-B4C6-C98DA3205C09}" type="datetimeFigureOut">
              <a:rPr lang="en-US" smtClean="0"/>
              <a:pPr/>
              <a:t>5/28/2025</a:t>
            </a:fld>
            <a:endParaRPr lang="en-US"/>
          </a:p>
        </p:txBody>
      </p:sp>
      <p:sp>
        <p:nvSpPr>
          <p:cNvPr id="6" name="Footer Placeholder 5">
            <a:extLst>
              <a:ext uri="{FF2B5EF4-FFF2-40B4-BE49-F238E27FC236}">
                <a16:creationId xmlns:a16="http://schemas.microsoft.com/office/drawing/2014/main" id="{BE120CE4-8C00-882C-3275-0B3B872539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EAA74B-AC3F-F360-2A5A-E75A50330A3C}"/>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965461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4576D-34DF-BEAD-A9E0-0BF06112A743}"/>
              </a:ext>
            </a:extLst>
          </p:cNvPr>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EF469D5-2C87-9F36-58F3-AA2B545AA29E}"/>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F7CAD9DD-D12F-1A23-45B0-273FB25E84A4}"/>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BFE5E9C-02D1-8882-1739-3E4E94875E78}"/>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358CEEEB-DDE7-2587-56D4-974012819F07}"/>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531301B-1D54-388A-FCE6-F265CBB8D7AB}"/>
              </a:ext>
            </a:extLst>
          </p:cNvPr>
          <p:cNvSpPr>
            <a:spLocks noGrp="1"/>
          </p:cNvSpPr>
          <p:nvPr>
            <p:ph type="dt" sz="half" idx="10"/>
          </p:nvPr>
        </p:nvSpPr>
        <p:spPr/>
        <p:txBody>
          <a:bodyPr/>
          <a:lstStyle/>
          <a:p>
            <a:fld id="{1D8BD707-D9CF-40AE-B4C6-C98DA3205C09}" type="datetimeFigureOut">
              <a:rPr lang="en-US" smtClean="0"/>
              <a:pPr/>
              <a:t>5/28/2025</a:t>
            </a:fld>
            <a:endParaRPr lang="en-US"/>
          </a:p>
        </p:txBody>
      </p:sp>
      <p:sp>
        <p:nvSpPr>
          <p:cNvPr id="8" name="Footer Placeholder 7">
            <a:extLst>
              <a:ext uri="{FF2B5EF4-FFF2-40B4-BE49-F238E27FC236}">
                <a16:creationId xmlns:a16="http://schemas.microsoft.com/office/drawing/2014/main" id="{35B28D95-11C3-F44E-A5BD-F93C467C19A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8EDE08-0114-14A5-B14F-234A038942B7}"/>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42373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D6E78-BD76-F882-47E0-2BE63D72DDE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12255FC-D76A-9411-B786-138F1D4CB9B3}"/>
              </a:ext>
            </a:extLst>
          </p:cNvPr>
          <p:cNvSpPr>
            <a:spLocks noGrp="1"/>
          </p:cNvSpPr>
          <p:nvPr>
            <p:ph type="dt" sz="half" idx="10"/>
          </p:nvPr>
        </p:nvSpPr>
        <p:spPr/>
        <p:txBody>
          <a:bodyPr/>
          <a:lstStyle/>
          <a:p>
            <a:fld id="{1D8BD707-D9CF-40AE-B4C6-C98DA3205C09}" type="datetimeFigureOut">
              <a:rPr lang="en-US" smtClean="0"/>
              <a:pPr/>
              <a:t>5/28/2025</a:t>
            </a:fld>
            <a:endParaRPr lang="en-US"/>
          </a:p>
        </p:txBody>
      </p:sp>
      <p:sp>
        <p:nvSpPr>
          <p:cNvPr id="4" name="Footer Placeholder 3">
            <a:extLst>
              <a:ext uri="{FF2B5EF4-FFF2-40B4-BE49-F238E27FC236}">
                <a16:creationId xmlns:a16="http://schemas.microsoft.com/office/drawing/2014/main" id="{6C752E6C-2E83-546E-FC9A-A3FF1A652DD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8B3C92-FB3F-6BBD-453B-773D7EBE03B5}"/>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091498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1B54EE-7584-A344-FFB7-56501E890985}"/>
              </a:ext>
            </a:extLst>
          </p:cNvPr>
          <p:cNvSpPr>
            <a:spLocks noGrp="1"/>
          </p:cNvSpPr>
          <p:nvPr>
            <p:ph type="dt" sz="half" idx="10"/>
          </p:nvPr>
        </p:nvSpPr>
        <p:spPr/>
        <p:txBody>
          <a:bodyPr/>
          <a:lstStyle/>
          <a:p>
            <a:fld id="{1D8BD707-D9CF-40AE-B4C6-C98DA3205C09}" type="datetimeFigureOut">
              <a:rPr lang="en-US" smtClean="0"/>
              <a:pPr/>
              <a:t>5/28/2025</a:t>
            </a:fld>
            <a:endParaRPr lang="en-US"/>
          </a:p>
        </p:txBody>
      </p:sp>
      <p:sp>
        <p:nvSpPr>
          <p:cNvPr id="3" name="Footer Placeholder 2">
            <a:extLst>
              <a:ext uri="{FF2B5EF4-FFF2-40B4-BE49-F238E27FC236}">
                <a16:creationId xmlns:a16="http://schemas.microsoft.com/office/drawing/2014/main" id="{A7FE2893-B5EA-F7E4-63CB-4C246E108A3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29CE500-39A7-A118-8E35-161C1971E94E}"/>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096183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8560-14B5-54C4-8B1C-DD0240DAE1A6}"/>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B5BB2BD-D42B-8A84-4824-686C8CEDE1CA}"/>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ED5135D-8B5F-CE22-EBF5-C17AD0356641}"/>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870212F8-D22B-AC2A-7768-98E171867D75}"/>
              </a:ext>
            </a:extLst>
          </p:cNvPr>
          <p:cNvSpPr>
            <a:spLocks noGrp="1"/>
          </p:cNvSpPr>
          <p:nvPr>
            <p:ph type="dt" sz="half" idx="10"/>
          </p:nvPr>
        </p:nvSpPr>
        <p:spPr/>
        <p:txBody>
          <a:bodyPr/>
          <a:lstStyle/>
          <a:p>
            <a:fld id="{1D8BD707-D9CF-40AE-B4C6-C98DA3205C09}" type="datetimeFigureOut">
              <a:rPr lang="en-US" smtClean="0"/>
              <a:pPr/>
              <a:t>5/28/2025</a:t>
            </a:fld>
            <a:endParaRPr lang="en-US"/>
          </a:p>
        </p:txBody>
      </p:sp>
      <p:sp>
        <p:nvSpPr>
          <p:cNvPr id="6" name="Footer Placeholder 5">
            <a:extLst>
              <a:ext uri="{FF2B5EF4-FFF2-40B4-BE49-F238E27FC236}">
                <a16:creationId xmlns:a16="http://schemas.microsoft.com/office/drawing/2014/main" id="{B74B12B4-F8B7-C808-269C-4491ABADEF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18CF45-EA4B-9D03-EAD6-4A0F15113476}"/>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93672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922FF-97FB-5795-21FF-9AC862E39295}"/>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A18C113-DA7F-B407-2E47-676A03BE81B1}"/>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a:extLst>
              <a:ext uri="{FF2B5EF4-FFF2-40B4-BE49-F238E27FC236}">
                <a16:creationId xmlns:a16="http://schemas.microsoft.com/office/drawing/2014/main" id="{5E9FDBCA-E685-0455-D4CB-C0207B56CB00}"/>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8D67859C-6A58-EFC7-582A-5E89E5394C4E}"/>
              </a:ext>
            </a:extLst>
          </p:cNvPr>
          <p:cNvSpPr>
            <a:spLocks noGrp="1"/>
          </p:cNvSpPr>
          <p:nvPr>
            <p:ph type="dt" sz="half" idx="10"/>
          </p:nvPr>
        </p:nvSpPr>
        <p:spPr/>
        <p:txBody>
          <a:bodyPr/>
          <a:lstStyle/>
          <a:p>
            <a:fld id="{1D8BD707-D9CF-40AE-B4C6-C98DA3205C09}" type="datetimeFigureOut">
              <a:rPr lang="en-US" smtClean="0"/>
              <a:pPr/>
              <a:t>5/28/2025</a:t>
            </a:fld>
            <a:endParaRPr lang="en-US"/>
          </a:p>
        </p:txBody>
      </p:sp>
      <p:sp>
        <p:nvSpPr>
          <p:cNvPr id="6" name="Footer Placeholder 5">
            <a:extLst>
              <a:ext uri="{FF2B5EF4-FFF2-40B4-BE49-F238E27FC236}">
                <a16:creationId xmlns:a16="http://schemas.microsoft.com/office/drawing/2014/main" id="{9C6E08EF-F9DD-CB4A-6913-A5E818CC09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D29C8B-C683-90B1-7148-20128A619A29}"/>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81723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9E69A1-0887-6571-F87A-443CECD122C2}"/>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E7892DC-3566-0D12-24E4-A41F0A46FD0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CAD16A7-F02C-5111-1D98-CDF8695B3CDF}"/>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D8BD707-D9CF-40AE-B4C6-C98DA3205C09}" type="datetimeFigureOut">
              <a:rPr lang="en-US" smtClean="0"/>
              <a:pPr/>
              <a:t>5/28/2025</a:t>
            </a:fld>
            <a:endParaRPr lang="en-US"/>
          </a:p>
        </p:txBody>
      </p:sp>
      <p:sp>
        <p:nvSpPr>
          <p:cNvPr id="5" name="Footer Placeholder 4">
            <a:extLst>
              <a:ext uri="{FF2B5EF4-FFF2-40B4-BE49-F238E27FC236}">
                <a16:creationId xmlns:a16="http://schemas.microsoft.com/office/drawing/2014/main" id="{AE126CB8-530A-9836-BC43-C1B988A27BF3}"/>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2B37E8F-555A-4466-98C9-00A1398C8C38}"/>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477878386"/>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apce.in/index.php"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customXml" Target="../ink/ink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a:hlinkClick r:id="rId2"/>
            <a:extLst>
              <a:ext uri="{FF2B5EF4-FFF2-40B4-BE49-F238E27FC236}">
                <a16:creationId xmlns:a16="http://schemas.microsoft.com/office/drawing/2014/main" id="{671F6A34-4EB9-7509-D59A-FC91C15ADBC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84927" y="609600"/>
            <a:ext cx="7974146" cy="32766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39CFB3B-BFE0-0F0C-2034-3F02794BC083}"/>
                  </a:ext>
                </a:extLst>
              </p14:cNvPr>
              <p14:cNvContentPartPr/>
              <p14:nvPr/>
            </p14:nvContentPartPr>
            <p14:xfrm>
              <a:off x="5397635" y="3716508"/>
              <a:ext cx="360" cy="360"/>
            </p14:xfrm>
          </p:contentPart>
        </mc:Choice>
        <mc:Fallback xmlns="">
          <p:pic>
            <p:nvPicPr>
              <p:cNvPr id="6" name="Ink 5">
                <a:extLst>
                  <a:ext uri="{FF2B5EF4-FFF2-40B4-BE49-F238E27FC236}">
                    <a16:creationId xmlns:a16="http://schemas.microsoft.com/office/drawing/2014/main" id="{839CFB3B-BFE0-0F0C-2034-3F02794BC083}"/>
                  </a:ext>
                </a:extLst>
              </p:cNvPr>
              <p:cNvPicPr/>
              <p:nvPr/>
            </p:nvPicPr>
            <p:blipFill>
              <a:blip r:embed="rId5"/>
              <a:stretch>
                <a:fillRect/>
              </a:stretch>
            </p:blipFill>
            <p:spPr>
              <a:xfrm>
                <a:off x="5391515" y="3710388"/>
                <a:ext cx="12600" cy="12600"/>
              </a:xfrm>
              <a:prstGeom prst="rect">
                <a:avLst/>
              </a:prstGeom>
            </p:spPr>
          </p:pic>
        </mc:Fallback>
      </mc:AlternateContent>
      <p:sp>
        <p:nvSpPr>
          <p:cNvPr id="7" name="TextBox 6">
            <a:extLst>
              <a:ext uri="{FF2B5EF4-FFF2-40B4-BE49-F238E27FC236}">
                <a16:creationId xmlns:a16="http://schemas.microsoft.com/office/drawing/2014/main" id="{70A6D734-4D9D-9DC2-EE72-8BC4F727C746}"/>
              </a:ext>
            </a:extLst>
          </p:cNvPr>
          <p:cNvSpPr txBox="1"/>
          <p:nvPr/>
        </p:nvSpPr>
        <p:spPr>
          <a:xfrm>
            <a:off x="2057400" y="4419600"/>
            <a:ext cx="5715000" cy="1015663"/>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                       </a:t>
            </a:r>
            <a:r>
              <a:rPr lang="en-IN" sz="2400" b="1" dirty="0">
                <a:latin typeface="Times New Roman" panose="02020603050405020304" pitchFamily="18" charset="0"/>
                <a:cs typeface="Times New Roman" panose="02020603050405020304" pitchFamily="18" charset="0"/>
              </a:rPr>
              <a:t>DEPARTMENT</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COMPUTER SCIENCE AND ENGINEERING</a:t>
            </a:r>
          </a:p>
        </p:txBody>
      </p:sp>
    </p:spTree>
    <p:extLst>
      <p:ext uri="{BB962C8B-B14F-4D97-AF65-F5344CB8AC3E}">
        <p14:creationId xmlns:p14="http://schemas.microsoft.com/office/powerpoint/2010/main" val="1395109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F1C5F-D9FF-5061-55B1-FD8D84FF9C1B}"/>
              </a:ext>
            </a:extLst>
          </p:cNvPr>
          <p:cNvSpPr>
            <a:spLocks noGrp="1"/>
          </p:cNvSpPr>
          <p:nvPr>
            <p:ph type="title"/>
          </p:nvPr>
        </p:nvSpPr>
        <p:spPr/>
        <p:txBody>
          <a:bodyPr>
            <a:normAutofit/>
          </a:bodyPr>
          <a:lstStyle/>
          <a:p>
            <a:r>
              <a:rPr lang="en-IN" sz="4000" b="1" dirty="0">
                <a:latin typeface="Times New Roman" panose="02020603050405020304" pitchFamily="18" charset="0"/>
                <a:cs typeface="Times New Roman" panose="02020603050405020304" pitchFamily="18" charset="0"/>
              </a:rPr>
              <a:t>System Architecture:</a:t>
            </a:r>
          </a:p>
        </p:txBody>
      </p:sp>
      <p:sp>
        <p:nvSpPr>
          <p:cNvPr id="3" name="Content Placeholder 2">
            <a:extLst>
              <a:ext uri="{FF2B5EF4-FFF2-40B4-BE49-F238E27FC236}">
                <a16:creationId xmlns:a16="http://schemas.microsoft.com/office/drawing/2014/main" id="{697070D2-D273-8F82-E936-AF759325DABE}"/>
              </a:ext>
            </a:extLst>
          </p:cNvPr>
          <p:cNvSpPr>
            <a:spLocks noGrp="1"/>
          </p:cNvSpPr>
          <p:nvPr>
            <p:ph idx="1"/>
          </p:nvPr>
        </p:nvSpPr>
        <p:spPr>
          <a:xfrm>
            <a:off x="1447800" y="1720186"/>
            <a:ext cx="7886700" cy="4351338"/>
          </a:xfrm>
        </p:spPr>
        <p:txBody>
          <a:bodyPr/>
          <a:lstStyle/>
          <a:p>
            <a:pPr>
              <a:buNone/>
            </a:pPr>
            <a:r>
              <a:rPr lang="en-US" b="1" dirty="0">
                <a:latin typeface="Times New Roman" panose="02020603050405020304" pitchFamily="18" charset="0"/>
                <a:cs typeface="Times New Roman" panose="02020603050405020304" pitchFamily="18" charset="0"/>
              </a:rPr>
              <a:t>Clearly defined 5 components:</a:t>
            </a:r>
          </a:p>
          <a:p>
            <a:pPr>
              <a:buNone/>
            </a:pPr>
            <a:endParaRPr lang="en-US" b="1" dirty="0">
              <a:latin typeface="Times New Roman" panose="02020603050405020304" pitchFamily="18" charset="0"/>
              <a:cs typeface="Times New Roman" panose="02020603050405020304" pitchFamily="18" charset="0"/>
            </a:endParaRPr>
          </a:p>
          <a:p>
            <a:pPr>
              <a:lnSpc>
                <a:spcPct val="150000"/>
              </a:lnSpc>
              <a:buFont typeface="+mj-lt"/>
              <a:buAutoNum type="arabicPeriod"/>
            </a:pPr>
            <a:r>
              <a:rPr lang="en-US" dirty="0"/>
              <a:t>Authentication &amp; Key Generation (IBC + OTP)</a:t>
            </a:r>
          </a:p>
          <a:p>
            <a:pPr marL="0" indent="0">
              <a:lnSpc>
                <a:spcPct val="150000"/>
              </a:lnSpc>
              <a:buNone/>
            </a:pPr>
            <a:r>
              <a:rPr lang="en-US" dirty="0"/>
              <a:t>2.Admin Module</a:t>
            </a:r>
          </a:p>
          <a:p>
            <a:pPr marL="0" indent="0">
              <a:lnSpc>
                <a:spcPct val="150000"/>
              </a:lnSpc>
              <a:buNone/>
            </a:pPr>
            <a:r>
              <a:rPr lang="en-US" dirty="0"/>
              <a:t>3.Owner Module</a:t>
            </a:r>
          </a:p>
          <a:p>
            <a:pPr marL="0" indent="0">
              <a:lnSpc>
                <a:spcPct val="150000"/>
              </a:lnSpc>
              <a:buNone/>
            </a:pPr>
            <a:r>
              <a:rPr lang="en-US" dirty="0"/>
              <a:t>4.Driver Module</a:t>
            </a:r>
          </a:p>
          <a:p>
            <a:pPr marL="0" indent="0">
              <a:lnSpc>
                <a:spcPct val="150000"/>
              </a:lnSpc>
              <a:buNone/>
            </a:pPr>
            <a:r>
              <a:rPr lang="en-US" dirty="0"/>
              <a:t>5.OTP Verification</a:t>
            </a:r>
          </a:p>
          <a:p>
            <a:endParaRPr lang="en-IN" dirty="0"/>
          </a:p>
        </p:txBody>
      </p:sp>
    </p:spTree>
    <p:extLst>
      <p:ext uri="{BB962C8B-B14F-4D97-AF65-F5344CB8AC3E}">
        <p14:creationId xmlns:p14="http://schemas.microsoft.com/office/powerpoint/2010/main" val="2974462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Main Modules:</a:t>
            </a:r>
            <a:br>
              <a:rPr lang="en-US" dirty="0"/>
            </a:br>
            <a:endParaRPr lang="en-US" dirty="0"/>
          </a:p>
        </p:txBody>
      </p:sp>
      <p:sp>
        <p:nvSpPr>
          <p:cNvPr id="3" name="Content Placeholder 2"/>
          <p:cNvSpPr>
            <a:spLocks noGrp="1"/>
          </p:cNvSpPr>
          <p:nvPr>
            <p:ph idx="1"/>
          </p:nvPr>
        </p:nvSpPr>
        <p:spPr>
          <a:xfrm>
            <a:off x="1905000" y="76200"/>
            <a:ext cx="7886700" cy="4503738"/>
          </a:xfrm>
        </p:spPr>
        <p:txBody>
          <a:bodyPr>
            <a:normAutofit lnSpcReduction="10000"/>
          </a:bodyPr>
          <a:lstStyle/>
          <a:p>
            <a:pPr lvl="0">
              <a:lnSpc>
                <a:spcPct val="200000"/>
              </a:lnSpc>
            </a:pPr>
            <a:endParaRPr lang="en-US" dirty="0">
              <a:latin typeface="Times New Roman" panose="02020603050405020304" pitchFamily="18" charset="0"/>
              <a:cs typeface="Times New Roman" panose="02020603050405020304" pitchFamily="18" charset="0"/>
            </a:endParaRPr>
          </a:p>
          <a:p>
            <a:pPr marL="0" lvl="0" indent="0">
              <a:lnSpc>
                <a:spcPct val="200000"/>
              </a:lnSpc>
              <a:buNone/>
            </a:pPr>
            <a:endParaRPr lang="en-US" dirty="0">
              <a:latin typeface="Times New Roman" panose="02020603050405020304" pitchFamily="18" charset="0"/>
              <a:cs typeface="Times New Roman" panose="02020603050405020304" pitchFamily="18" charset="0"/>
            </a:endParaRPr>
          </a:p>
          <a:p>
            <a:pPr>
              <a:lnSpc>
                <a:spcPct val="200000"/>
              </a:lnSpc>
            </a:pPr>
            <a:r>
              <a:rPr lang="en-US" sz="3200" dirty="0">
                <a:latin typeface="Times New Roman" panose="02020603050405020304" pitchFamily="18" charset="0"/>
                <a:cs typeface="Times New Roman" panose="02020603050405020304" pitchFamily="18" charset="0"/>
              </a:rPr>
              <a:t>Admin Module</a:t>
            </a:r>
            <a:endParaRPr lang="en-IN" sz="3200" dirty="0">
              <a:latin typeface="Times New Roman" panose="02020603050405020304" pitchFamily="18" charset="0"/>
              <a:cs typeface="Times New Roman" panose="02020603050405020304" pitchFamily="18" charset="0"/>
            </a:endParaRPr>
          </a:p>
          <a:p>
            <a:pPr lvl="0">
              <a:lnSpc>
                <a:spcPct val="200000"/>
              </a:lnSpc>
            </a:pPr>
            <a:r>
              <a:rPr lang="en-US" sz="3200" dirty="0">
                <a:latin typeface="Times New Roman" panose="02020603050405020304" pitchFamily="18" charset="0"/>
                <a:cs typeface="Times New Roman" panose="02020603050405020304" pitchFamily="18" charset="0"/>
              </a:rPr>
              <a:t>Owner Module</a:t>
            </a:r>
            <a:endParaRPr lang="en-IN" sz="3200" dirty="0">
              <a:latin typeface="Times New Roman" panose="02020603050405020304" pitchFamily="18" charset="0"/>
              <a:cs typeface="Times New Roman" panose="02020603050405020304" pitchFamily="18" charset="0"/>
            </a:endParaRPr>
          </a:p>
          <a:p>
            <a:pPr lvl="0">
              <a:lnSpc>
                <a:spcPct val="200000"/>
              </a:lnSpc>
            </a:pPr>
            <a:r>
              <a:rPr lang="en-US" sz="3200" dirty="0">
                <a:latin typeface="Times New Roman" panose="02020603050405020304" pitchFamily="18" charset="0"/>
                <a:cs typeface="Times New Roman" panose="02020603050405020304" pitchFamily="18" charset="0"/>
              </a:rPr>
              <a:t>Driver Module </a:t>
            </a:r>
            <a:endParaRPr lang="en-IN" sz="3200" dirty="0">
              <a:latin typeface="Times New Roman" panose="02020603050405020304" pitchFamily="18" charset="0"/>
              <a:cs typeface="Times New Roman" panose="02020603050405020304" pitchFamily="18" charset="0"/>
            </a:endParaRPr>
          </a:p>
          <a:p>
            <a:pPr marL="0" indent="0">
              <a:lnSpc>
                <a:spcPct val="200000"/>
              </a:lnSpc>
              <a:buNone/>
            </a:pP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3FAC197-6F00-7F6B-04E5-AC38A3EDF937}"/>
              </a:ext>
            </a:extLst>
          </p:cNvPr>
          <p:cNvPicPr>
            <a:picLocks noGrp="1" noChangeAspect="1"/>
          </p:cNvPicPr>
          <p:nvPr>
            <p:ph idx="1"/>
          </p:nvPr>
        </p:nvPicPr>
        <p:blipFill>
          <a:blip r:embed="rId3"/>
          <a:stretch>
            <a:fillRect/>
          </a:stretch>
        </p:blipFill>
        <p:spPr>
          <a:xfrm>
            <a:off x="762000" y="76200"/>
            <a:ext cx="7696200" cy="6100763"/>
          </a:xfrm>
        </p:spPr>
      </p:pic>
    </p:spTree>
    <p:extLst>
      <p:ext uri="{BB962C8B-B14F-4D97-AF65-F5344CB8AC3E}">
        <p14:creationId xmlns:p14="http://schemas.microsoft.com/office/powerpoint/2010/main" val="576779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609600"/>
            <a:ext cx="8686800" cy="1295400"/>
          </a:xfrm>
        </p:spPr>
        <p:txBody>
          <a:bodyPr>
            <a:normAutofit/>
          </a:bodyPr>
          <a:lstStyle/>
          <a:p>
            <a:r>
              <a:rPr lang="en-US" sz="4000" b="1" dirty="0">
                <a:effectLst/>
                <a:latin typeface="Times New Roman" panose="02020603050405020304" pitchFamily="18" charset="0"/>
                <a:cs typeface="Times New Roman" panose="02020603050405020304" pitchFamily="18" charset="0"/>
              </a:rPr>
              <a:t>Admin Module:</a:t>
            </a:r>
            <a:endParaRPr lang="en-IN" sz="4000" dirty="0">
              <a:effectLst/>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A1824064-B06E-1EE5-D9C4-969298AEA234}"/>
              </a:ext>
            </a:extLst>
          </p:cNvPr>
          <p:cNvSpPr>
            <a:spLocks noGrp="1" noChangeArrowheads="1"/>
          </p:cNvSpPr>
          <p:nvPr>
            <p:ph idx="1"/>
          </p:nvPr>
        </p:nvSpPr>
        <p:spPr bwMode="auto">
          <a:xfrm>
            <a:off x="1828800" y="1524000"/>
            <a:ext cx="5115503" cy="2721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3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 login</a:t>
            </a:r>
          </a:p>
          <a:p>
            <a:pPr marR="0" lvl="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3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Add/verify users and vehicles</a:t>
            </a:r>
          </a:p>
          <a:p>
            <a:pPr marR="0" lvl="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3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Assign roles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03382-8378-589E-0D1C-92B331875465}"/>
              </a:ext>
            </a:extLst>
          </p:cNvPr>
          <p:cNvSpPr>
            <a:spLocks noGrp="1"/>
          </p:cNvSpPr>
          <p:nvPr>
            <p:ph type="title"/>
          </p:nvPr>
        </p:nvSpPr>
        <p:spPr>
          <a:xfrm>
            <a:off x="457200" y="0"/>
            <a:ext cx="7543800" cy="1450757"/>
          </a:xfrm>
        </p:spPr>
        <p:txBody>
          <a:bodyPr>
            <a:normAutofit/>
          </a:bodyPr>
          <a:lstStyle/>
          <a:p>
            <a:r>
              <a:rPr lang="en-US" sz="4000" b="1" dirty="0">
                <a:latin typeface="Times New Roman" panose="02020603050405020304" pitchFamily="18" charset="0"/>
                <a:cs typeface="Times New Roman" panose="02020603050405020304" pitchFamily="18" charset="0"/>
              </a:rPr>
              <a:t>What it does in simple terms:</a:t>
            </a:r>
            <a:endParaRPr lang="en-IN" sz="4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9046479-F06A-6645-6DFB-0A4D18894268}"/>
              </a:ext>
            </a:extLst>
          </p:cNvPr>
          <p:cNvSpPr>
            <a:spLocks noGrp="1"/>
          </p:cNvSpPr>
          <p:nvPr>
            <p:ph idx="1"/>
          </p:nvPr>
        </p:nvSpPr>
        <p:spPr>
          <a:xfrm>
            <a:off x="462116" y="1295400"/>
            <a:ext cx="7886700" cy="4486274"/>
          </a:xfrm>
        </p:spPr>
        <p:txBody>
          <a:bodyPr>
            <a:normAutofit lnSpcReduction="10000"/>
          </a:bodyPr>
          <a:lstStyle/>
          <a:p>
            <a:pPr>
              <a:buFont typeface="+mj-lt"/>
              <a:buAutoNum type="arabicPeriod"/>
            </a:pPr>
            <a:r>
              <a:rPr lang="en-US" b="1" dirty="0">
                <a:latin typeface="Times New Roman" panose="02020603050405020304" pitchFamily="18" charset="0"/>
                <a:cs typeface="Times New Roman" panose="02020603050405020304" pitchFamily="18" charset="0"/>
              </a:rPr>
              <a:t>Secure Login:</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Admins must log in securely to use the system.</a:t>
            </a:r>
          </a:p>
          <a:p>
            <a:pPr>
              <a:buFont typeface="+mj-lt"/>
              <a:buAutoNum type="arabicPeriod"/>
            </a:pPr>
            <a:r>
              <a:rPr lang="en-US" b="1" dirty="0">
                <a:latin typeface="Times New Roman" panose="02020603050405020304" pitchFamily="18" charset="0"/>
                <a:cs typeface="Times New Roman" panose="02020603050405020304" pitchFamily="18" charset="0"/>
              </a:rPr>
              <a:t>Add Vehicle Details: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Admins can enter and save information about vehicles to the cloud (online storage), so it can be accessed anytime.</a:t>
            </a:r>
          </a:p>
          <a:p>
            <a:pPr>
              <a:buFont typeface="+mj-lt"/>
              <a:buAutoNum type="arabicPeriod"/>
            </a:pPr>
            <a:r>
              <a:rPr lang="en-US" b="1" dirty="0">
                <a:latin typeface="Times New Roman" panose="02020603050405020304" pitchFamily="18" charset="0"/>
                <a:cs typeface="Times New Roman" panose="02020603050405020304" pitchFamily="18" charset="0"/>
              </a:rPr>
              <a:t>Verify Users: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Admins can check and confirm who the vehicle owners and drivers are, making sure only the right people can see or use the data.</a:t>
            </a:r>
          </a:p>
          <a:p>
            <a:pPr>
              <a:buFont typeface="+mj-lt"/>
              <a:buAutoNum type="arabicPeriod"/>
            </a:pPr>
            <a:r>
              <a:rPr lang="en-US" b="1" dirty="0">
                <a:latin typeface="Times New Roman" panose="02020603050405020304" pitchFamily="18" charset="0"/>
                <a:cs typeface="Times New Roman" panose="02020603050405020304" pitchFamily="18" charset="0"/>
              </a:rPr>
              <a:t>Assign Roles and Permissions: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Admins give different levels of access to users, depending on their job. For example, a driver may only see driving data, while a manager may see reports.</a:t>
            </a:r>
          </a:p>
          <a:p>
            <a:pPr>
              <a:buFont typeface="+mj-lt"/>
              <a:buAutoNum type="arabicPeriod"/>
            </a:pPr>
            <a:r>
              <a:rPr lang="en-US" b="1" dirty="0">
                <a:latin typeface="Times New Roman" panose="02020603050405020304" pitchFamily="18" charset="0"/>
                <a:cs typeface="Times New Roman" panose="02020603050405020304" pitchFamily="18" charset="0"/>
              </a:rPr>
              <a:t>Improve Security and Management: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This module helps keep the system organized, secure, and easy to manage.</a:t>
            </a:r>
          </a:p>
          <a:p>
            <a:pPr marL="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70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421805"/>
            <a:ext cx="8686800" cy="914400"/>
          </a:xfrm>
        </p:spPr>
        <p:txBody>
          <a:bodyPr/>
          <a:lstStyle/>
          <a:p>
            <a:r>
              <a:rPr lang="en-US" b="1" dirty="0">
                <a:effectLst/>
              </a:rPr>
              <a:t>Owner Module:</a:t>
            </a:r>
            <a:endParaRPr lang="en-IN" dirty="0">
              <a:effectLst/>
            </a:endParaRPr>
          </a:p>
        </p:txBody>
      </p:sp>
      <p:sp>
        <p:nvSpPr>
          <p:cNvPr id="4" name="Rectangle 1">
            <a:extLst>
              <a:ext uri="{FF2B5EF4-FFF2-40B4-BE49-F238E27FC236}">
                <a16:creationId xmlns:a16="http://schemas.microsoft.com/office/drawing/2014/main" id="{081B90B7-84B3-59A8-AC9C-72E8C5A857CB}"/>
              </a:ext>
            </a:extLst>
          </p:cNvPr>
          <p:cNvSpPr>
            <a:spLocks noGrp="1" noChangeArrowheads="1"/>
          </p:cNvSpPr>
          <p:nvPr>
            <p:ph idx="1"/>
          </p:nvPr>
        </p:nvSpPr>
        <p:spPr bwMode="auto">
          <a:xfrm>
            <a:off x="685800" y="1536173"/>
            <a:ext cx="792480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Owner Module allows EV owners to:</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Securely access vehicle data using a private key</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View detailed vehicle and associated driver information</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Add new vehicles with ease</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Maintain up-to-date and protected records</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module ensures efficient and secure management of EV ownership.</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9C572-E406-CBE5-1666-CE903D567284}"/>
              </a:ext>
            </a:extLst>
          </p:cNvPr>
          <p:cNvSpPr>
            <a:spLocks noGrp="1"/>
          </p:cNvSpPr>
          <p:nvPr>
            <p:ph type="title"/>
          </p:nvPr>
        </p:nvSpPr>
        <p:spPr>
          <a:xfrm>
            <a:off x="381000" y="228600"/>
            <a:ext cx="7886700" cy="1325563"/>
          </a:xfrm>
        </p:spPr>
        <p:txBody>
          <a:bodyPr>
            <a:normAutofit/>
          </a:bodyPr>
          <a:lstStyle/>
          <a:p>
            <a:r>
              <a:rPr lang="en-IN" sz="4000" b="1" dirty="0">
                <a:latin typeface="Times New Roman" panose="02020603050405020304" pitchFamily="18" charset="0"/>
                <a:cs typeface="Times New Roman" panose="02020603050405020304" pitchFamily="18" charset="0"/>
              </a:rPr>
              <a:t>What it does:</a:t>
            </a:r>
          </a:p>
        </p:txBody>
      </p:sp>
      <p:sp>
        <p:nvSpPr>
          <p:cNvPr id="3" name="Content Placeholder 2">
            <a:extLst>
              <a:ext uri="{FF2B5EF4-FFF2-40B4-BE49-F238E27FC236}">
                <a16:creationId xmlns:a16="http://schemas.microsoft.com/office/drawing/2014/main" id="{82A753A7-623A-564E-C966-D1DDEA26F2D6}"/>
              </a:ext>
            </a:extLst>
          </p:cNvPr>
          <p:cNvSpPr>
            <a:spLocks noGrp="1"/>
          </p:cNvSpPr>
          <p:nvPr>
            <p:ph idx="1"/>
          </p:nvPr>
        </p:nvSpPr>
        <p:spPr>
          <a:xfrm>
            <a:off x="571500" y="1371600"/>
            <a:ext cx="8001000" cy="5105400"/>
          </a:xfrm>
        </p:spPr>
        <p:txBody>
          <a:bodyPr>
            <a:noAutofit/>
          </a:bodyPr>
          <a:lstStyle/>
          <a:p>
            <a:pPr>
              <a:buFont typeface="+mj-lt"/>
              <a:buAutoNum type="arabicPeriod"/>
            </a:pPr>
            <a:r>
              <a:rPr lang="en-US" sz="2000" b="1" dirty="0">
                <a:latin typeface="Times New Roman" panose="02020603050405020304" pitchFamily="18" charset="0"/>
                <a:cs typeface="Times New Roman" panose="02020603050405020304" pitchFamily="18" charset="0"/>
              </a:rPr>
              <a:t>Secure Access with Private Key:</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Owners receive a private key by email, which they use to log in securely.</a:t>
            </a:r>
          </a:p>
          <a:p>
            <a:pPr>
              <a:buFont typeface="+mj-lt"/>
              <a:buAutoNum type="arabicPeriod"/>
            </a:pPr>
            <a:r>
              <a:rPr lang="en-US" sz="2000" b="1" dirty="0">
                <a:latin typeface="Times New Roman" panose="02020603050405020304" pitchFamily="18" charset="0"/>
                <a:cs typeface="Times New Roman" panose="02020603050405020304" pitchFamily="18" charset="0"/>
              </a:rPr>
              <a:t>View Vehicle Details: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Owners can see all the important information about their vehicles (like model, number, etc.).</a:t>
            </a:r>
          </a:p>
          <a:p>
            <a:pPr>
              <a:buFont typeface="+mj-lt"/>
              <a:buAutoNum type="arabicPeriod"/>
            </a:pPr>
            <a:r>
              <a:rPr lang="en-US" sz="2000" b="1" dirty="0">
                <a:latin typeface="Times New Roman" panose="02020603050405020304" pitchFamily="18" charset="0"/>
                <a:cs typeface="Times New Roman" panose="02020603050405020304" pitchFamily="18" charset="0"/>
              </a:rPr>
              <a:t>View Driver Details: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Owners can also see who is driving their vehicle and manage those driver details.</a:t>
            </a:r>
          </a:p>
          <a:p>
            <a:pPr>
              <a:buFont typeface="+mj-lt"/>
              <a:buAutoNum type="arabicPeriod"/>
            </a:pPr>
            <a:r>
              <a:rPr lang="en-US" sz="2000" b="1" dirty="0">
                <a:latin typeface="Times New Roman" panose="02020603050405020304" pitchFamily="18" charset="0"/>
                <a:cs typeface="Times New Roman" panose="02020603050405020304" pitchFamily="18" charset="0"/>
              </a:rPr>
              <a:t>Add New Vehicles: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If the owner gets a new vehicle, they can easily add it to their profile.</a:t>
            </a:r>
          </a:p>
          <a:p>
            <a:pPr>
              <a:buFont typeface="+mj-lt"/>
              <a:buAutoNum type="arabicPeriod"/>
            </a:pPr>
            <a:r>
              <a:rPr lang="en-US" sz="2000" b="1" dirty="0">
                <a:latin typeface="Times New Roman" panose="02020603050405020304" pitchFamily="18" charset="0"/>
                <a:cs typeface="Times New Roman" panose="02020603050405020304" pitchFamily="18" charset="0"/>
              </a:rPr>
              <a:t>User-Friendly Design:</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The system is simple to use, so owners can quickly update or check their information.</a:t>
            </a:r>
          </a:p>
          <a:p>
            <a:pPr>
              <a:buFont typeface="+mj-lt"/>
              <a:buAutoNum type="arabicPeriod"/>
            </a:pPr>
            <a:r>
              <a:rPr lang="en-US" sz="2000" b="1" dirty="0">
                <a:latin typeface="Times New Roman" panose="02020603050405020304" pitchFamily="18" charset="0"/>
                <a:cs typeface="Times New Roman" panose="02020603050405020304" pitchFamily="18" charset="0"/>
              </a:rPr>
              <a:t>Keeps Data Safe:</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All personal and vehicle information is protected using strong security methods.</a:t>
            </a:r>
          </a:p>
          <a:p>
            <a:pPr marL="0" indent="0">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71628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686800" cy="914400"/>
          </a:xfrm>
        </p:spPr>
        <p:txBody>
          <a:bodyPr>
            <a:noAutofit/>
          </a:bodyPr>
          <a:lstStyle/>
          <a:p>
            <a:br>
              <a:rPr lang="en-IN" sz="4000" dirty="0">
                <a:effectLst/>
                <a:latin typeface="Times New Roman" panose="02020603050405020304" pitchFamily="18" charset="0"/>
                <a:cs typeface="Times New Roman" panose="02020603050405020304" pitchFamily="18" charset="0"/>
              </a:rPr>
            </a:br>
            <a:r>
              <a:rPr lang="en-US" sz="4000" b="1" dirty="0">
                <a:effectLst/>
                <a:latin typeface="Times New Roman" panose="02020603050405020304" pitchFamily="18" charset="0"/>
                <a:cs typeface="Times New Roman" panose="02020603050405020304" pitchFamily="18" charset="0"/>
              </a:rPr>
              <a:t>Driver Module:</a:t>
            </a:r>
            <a:endParaRPr lang="en-US" sz="4000"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172DA79B-0133-FC71-2AA8-36DE2BB349D4}"/>
              </a:ext>
            </a:extLst>
          </p:cNvPr>
          <p:cNvSpPr>
            <a:spLocks noGrp="1" noChangeArrowheads="1"/>
          </p:cNvSpPr>
          <p:nvPr>
            <p:ph idx="1"/>
          </p:nvPr>
        </p:nvSpPr>
        <p:spPr bwMode="auto">
          <a:xfrm>
            <a:off x="457200" y="1752600"/>
            <a:ext cx="8001000" cy="4216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Driver Management Module enables: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Driver registration with verified personal information</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Secure login using credentials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Access to specific electric vehicle data based on roles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ensures authenticated and role-based access to EV information.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106E4-F9AC-2EEC-5A61-FDC1E264D5A0}"/>
              </a:ext>
            </a:extLst>
          </p:cNvPr>
          <p:cNvSpPr>
            <a:spLocks noGrp="1"/>
          </p:cNvSpPr>
          <p:nvPr>
            <p:ph type="title"/>
          </p:nvPr>
        </p:nvSpPr>
        <p:spPr/>
        <p:txBody>
          <a:bodyPr>
            <a:normAutofit/>
          </a:bodyPr>
          <a:lstStyle/>
          <a:p>
            <a:r>
              <a:rPr lang="en-IN" sz="4000" b="1" dirty="0">
                <a:latin typeface="Times New Roman" panose="02020603050405020304" pitchFamily="18" charset="0"/>
                <a:cs typeface="Times New Roman" panose="02020603050405020304" pitchFamily="18" charset="0"/>
              </a:rPr>
              <a:t>Here's what it does:</a:t>
            </a:r>
          </a:p>
        </p:txBody>
      </p:sp>
      <p:sp>
        <p:nvSpPr>
          <p:cNvPr id="5" name="Content Placeholder 4">
            <a:extLst>
              <a:ext uri="{FF2B5EF4-FFF2-40B4-BE49-F238E27FC236}">
                <a16:creationId xmlns:a16="http://schemas.microsoft.com/office/drawing/2014/main" id="{5DFD3304-179C-6D64-2077-FED4F92A9EAD}"/>
              </a:ext>
            </a:extLst>
          </p:cNvPr>
          <p:cNvSpPr>
            <a:spLocks noGrp="1"/>
          </p:cNvSpPr>
          <p:nvPr>
            <p:ph idx="1"/>
          </p:nvPr>
        </p:nvSpPr>
        <p:spPr>
          <a:xfrm>
            <a:off x="628650" y="1600200"/>
            <a:ext cx="7886700" cy="4351338"/>
          </a:xfrm>
        </p:spPr>
        <p:txBody>
          <a:bodyPr>
            <a:normAutofit/>
          </a:bodyPr>
          <a:lstStyle/>
          <a:p>
            <a:pPr marL="0" indent="0">
              <a:buNone/>
            </a:pPr>
            <a:r>
              <a:rPr lang="en-US" b="1" dirty="0">
                <a:latin typeface="Times New Roman" panose="02020603050405020304" pitchFamily="18" charset="0"/>
                <a:cs typeface="Times New Roman" panose="02020603050405020304" pitchFamily="18" charset="0"/>
              </a:rPr>
              <a:t>1.Driver Registration:</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Drivers create an account by entering their personal details. This helps verify their identity.</a:t>
            </a:r>
          </a:p>
          <a:p>
            <a:pPr marL="0" indent="0">
              <a:buNone/>
            </a:pPr>
            <a:r>
              <a:rPr lang="en-US" dirty="0">
                <a:latin typeface="Times New Roman" panose="02020603050405020304" pitchFamily="18" charset="0"/>
                <a:cs typeface="Times New Roman" panose="02020603050405020304" pitchFamily="18" charset="0"/>
              </a:rPr>
              <a:t>2.</a:t>
            </a:r>
            <a:r>
              <a:rPr lang="en-US" b="1" dirty="0">
                <a:latin typeface="Times New Roman" panose="02020603050405020304" pitchFamily="18" charset="0"/>
                <a:cs typeface="Times New Roman" panose="02020603050405020304" pitchFamily="18" charset="0"/>
              </a:rPr>
              <a:t> Secure Login:</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After registration, drivers can log in safely using their credentials (username and password).</a:t>
            </a:r>
          </a:p>
          <a:p>
            <a:pPr marL="0" indent="0">
              <a:buNone/>
            </a:pPr>
            <a:r>
              <a:rPr lang="en-US" b="1" dirty="0">
                <a:latin typeface="Times New Roman" panose="02020603050405020304" pitchFamily="18" charset="0"/>
                <a:cs typeface="Times New Roman" panose="02020603050405020304" pitchFamily="18" charset="0"/>
              </a:rPr>
              <a:t>3.</a:t>
            </a:r>
            <a:r>
              <a:rPr lang="en-IN" b="1" dirty="0">
                <a:latin typeface="Times New Roman" panose="02020603050405020304" pitchFamily="18" charset="0"/>
                <a:cs typeface="Times New Roman" panose="02020603050405020304" pitchFamily="18" charset="0"/>
              </a:rPr>
              <a:t> Access to EV Data:</a:t>
            </a:r>
          </a:p>
          <a:p>
            <a:pPr marL="0" indent="0">
              <a:buNone/>
            </a:pPr>
            <a:r>
              <a:rPr lang="en-US" dirty="0">
                <a:latin typeface="Times New Roman" panose="02020603050405020304" pitchFamily="18" charset="0"/>
                <a:cs typeface="Times New Roman" panose="02020603050405020304" pitchFamily="18" charset="0"/>
              </a:rPr>
              <a:t>Once logged in, drivers can view only the electric vehicle data that is meant for them.</a:t>
            </a:r>
          </a:p>
          <a:p>
            <a:pPr marL="0" indent="0">
              <a:buNone/>
            </a:pPr>
            <a:r>
              <a:rPr lang="en-US" dirty="0">
                <a:latin typeface="Times New Roman" panose="02020603050405020304" pitchFamily="18" charset="0"/>
                <a:cs typeface="Times New Roman" panose="02020603050405020304" pitchFamily="18" charset="0"/>
              </a:rPr>
              <a:t>4.</a:t>
            </a:r>
            <a:r>
              <a:rPr lang="en-US" b="1" dirty="0">
                <a:latin typeface="Times New Roman" panose="02020603050405020304" pitchFamily="18" charset="0"/>
                <a:cs typeface="Times New Roman" panose="02020603050405020304" pitchFamily="18" charset="0"/>
              </a:rPr>
              <a:t> Safe and Easy to Use: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The system makes it simple for drivers to get the information they need while keeping everything secure.</a:t>
            </a:r>
            <a:endParaRPr lang="en-IN" dirty="0">
              <a:latin typeface="Times New Roman" panose="02020603050405020304" pitchFamily="18"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58836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4237" y="304800"/>
            <a:ext cx="7886700" cy="1325563"/>
          </a:xfrm>
        </p:spPr>
        <p:txBody>
          <a:bodyPr>
            <a:normAutofit/>
          </a:bodyPr>
          <a:lstStyle/>
          <a:p>
            <a:r>
              <a:rPr lang="en-US" sz="4000" dirty="0">
                <a:latin typeface="Times New Roman" panose="02020603050405020304" pitchFamily="18" charset="0"/>
                <a:cs typeface="Times New Roman" panose="02020603050405020304" pitchFamily="18" charset="0"/>
              </a:rPr>
              <a:t>Future enhancement</a:t>
            </a:r>
            <a:endParaRPr lang="en-IN" sz="4000"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562AD8DD-B9C0-C8FA-853A-DD321B3F61EF}"/>
              </a:ext>
            </a:extLst>
          </p:cNvPr>
          <p:cNvSpPr>
            <a:spLocks noGrp="1" noChangeArrowheads="1"/>
          </p:cNvSpPr>
          <p:nvPr>
            <p:ph idx="1"/>
          </p:nvPr>
        </p:nvSpPr>
        <p:spPr bwMode="auto">
          <a:xfrm>
            <a:off x="591777" y="1551804"/>
            <a:ext cx="8171223"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Future enhancements of the EV data management system include: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Adding biometric authentication (fingerprint, facial recognition) for</a:t>
            </a:r>
          </a:p>
          <a:p>
            <a:pPr marL="0" indent="0" defTabSz="914400" eaLnBrk="0" fontAlgn="base" hangingPunct="0">
              <a:lnSpc>
                <a:spcPct val="100000"/>
              </a:lnSpc>
              <a:spcBef>
                <a:spcPct val="0"/>
              </a:spcBef>
              <a:spcAft>
                <a:spcPct val="0"/>
              </a:spcAft>
              <a:buNone/>
            </a:pPr>
            <a:r>
              <a:rPr lang="en-US" altLang="en-US" sz="2000" b="1" dirty="0">
                <a:latin typeface="Times New Roman" panose="02020603050405020304" pitchFamily="18" charset="0"/>
                <a:cs typeface="Times New Roman" panose="02020603050405020304" pitchFamily="18" charset="0"/>
              </a:rPr>
              <a:t>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stronger</a:t>
            </a:r>
            <a:r>
              <a:rPr lang="en-US" altLang="en-US" sz="2000" b="1" dirty="0">
                <a:latin typeface="Times New Roman" panose="02020603050405020304" pitchFamily="18" charset="0"/>
                <a:cs typeface="Times New Roman" panose="02020603050405020304" pitchFamily="18" charset="0"/>
              </a:rPr>
              <a:t>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security</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Launching a mobile app with real-time notifications and vehicle</a:t>
            </a:r>
          </a:p>
          <a:p>
            <a:pPr marL="0" indent="0" defTabSz="914400" eaLnBrk="0" fontAlgn="base" hangingPunct="0">
              <a:lnSpc>
                <a:spcPct val="100000"/>
              </a:lnSpc>
              <a:spcBef>
                <a:spcPct val="0"/>
              </a:spcBef>
              <a:spcAft>
                <a:spcPct val="0"/>
              </a:spcAft>
              <a:buNone/>
            </a:pPr>
            <a:r>
              <a:rPr lang="en-US" altLang="en-US" sz="2000" b="1" dirty="0">
                <a:latin typeface="Times New Roman" panose="02020603050405020304" pitchFamily="18" charset="0"/>
                <a:cs typeface="Times New Roman" panose="02020603050405020304" pitchFamily="18" charset="0"/>
              </a:rPr>
              <a:t>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updates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These upgrades aim to improve security, usability, and user engagement.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89694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1463040"/>
            <a:ext cx="7543800" cy="975360"/>
          </a:xfrm>
        </p:spPr>
        <p:txBody>
          <a:bodyPr>
            <a:noAutofit/>
          </a:bodyPr>
          <a:lstStyle/>
          <a:p>
            <a:r>
              <a:rPr lang="en-US" sz="3600" b="1" dirty="0">
                <a:latin typeface="Times New Roman" panose="02020603050405020304" pitchFamily="18" charset="0"/>
                <a:cs typeface="Times New Roman" panose="02020603050405020304" pitchFamily="18" charset="0"/>
              </a:rPr>
              <a:t>Secure and Scalable EV Data Protection using RBAC and Identity-Based Cryptography</a:t>
            </a:r>
            <a:endParaRPr lang="en-IN" sz="3600" b="1" dirty="0">
              <a:effectLst/>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10192F6-AA3A-73BD-7FDB-2D1D9415156C}"/>
              </a:ext>
            </a:extLst>
          </p:cNvPr>
          <p:cNvSpPr>
            <a:spLocks noGrp="1"/>
          </p:cNvSpPr>
          <p:nvPr>
            <p:ph type="subTitle" idx="1"/>
          </p:nvPr>
        </p:nvSpPr>
        <p:spPr>
          <a:xfrm>
            <a:off x="5638800" y="4087138"/>
            <a:ext cx="4038600" cy="1655762"/>
          </a:xfrm>
        </p:spPr>
        <p:txBody>
          <a:bodyPr>
            <a:normAutofit/>
          </a:bodyPr>
          <a:lstStyle/>
          <a:p>
            <a:pPr algn="l"/>
            <a:r>
              <a:rPr lang="en-IN" sz="2800" b="1" dirty="0"/>
              <a:t>Presented by:</a:t>
            </a:r>
            <a:br>
              <a:rPr lang="en-IN" dirty="0"/>
            </a:br>
            <a:r>
              <a:rPr lang="en-IN" dirty="0"/>
              <a:t>Mohana Priya S,</a:t>
            </a:r>
            <a:br>
              <a:rPr lang="en-IN" dirty="0"/>
            </a:br>
            <a:r>
              <a:rPr lang="en-IN" dirty="0"/>
              <a:t>Surthi S,</a:t>
            </a:r>
            <a:br>
              <a:rPr lang="en-IN" dirty="0"/>
            </a:br>
            <a:r>
              <a:rPr lang="en-IN" dirty="0"/>
              <a:t>Sujitha S,</a:t>
            </a:r>
            <a:br>
              <a:rPr lang="en-IN" dirty="0"/>
            </a:br>
            <a:r>
              <a:rPr lang="en-IN" dirty="0"/>
              <a:t>Varalakshmi R,</a:t>
            </a:r>
          </a:p>
        </p:txBody>
      </p:sp>
      <p:sp>
        <p:nvSpPr>
          <p:cNvPr id="4" name="TextBox 3">
            <a:extLst>
              <a:ext uri="{FF2B5EF4-FFF2-40B4-BE49-F238E27FC236}">
                <a16:creationId xmlns:a16="http://schemas.microsoft.com/office/drawing/2014/main" id="{E2AE01F7-F585-5FBC-B5FB-9EB5C4580BBF}"/>
              </a:ext>
            </a:extLst>
          </p:cNvPr>
          <p:cNvSpPr txBox="1"/>
          <p:nvPr/>
        </p:nvSpPr>
        <p:spPr>
          <a:xfrm>
            <a:off x="560439" y="4114800"/>
            <a:ext cx="3390900" cy="800219"/>
          </a:xfrm>
          <a:prstGeom prst="rect">
            <a:avLst/>
          </a:prstGeom>
          <a:noFill/>
        </p:spPr>
        <p:txBody>
          <a:bodyPr wrap="square" rtlCol="0">
            <a:spAutoFit/>
          </a:bodyPr>
          <a:lstStyle/>
          <a:p>
            <a:r>
              <a:rPr lang="en-US" sz="2800" b="1" dirty="0">
                <a:effectLst/>
                <a:latin typeface="Times New Roman" panose="02020603050405020304" pitchFamily="18" charset="0"/>
                <a:ea typeface="Times New Roman" panose="02020603050405020304" pitchFamily="18" charset="0"/>
              </a:rPr>
              <a:t>Supervisor: </a:t>
            </a:r>
          </a:p>
          <a:p>
            <a:r>
              <a:rPr lang="en-US" sz="1800" dirty="0">
                <a:effectLst/>
                <a:latin typeface="Times New Roman" panose="02020603050405020304" pitchFamily="18" charset="0"/>
                <a:ea typeface="Times New Roman" panose="02020603050405020304" pitchFamily="18" charset="0"/>
              </a:rPr>
              <a:t>Mr. G.JAYACHANDRAN M.E,</a:t>
            </a:r>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E2B56-C283-B8A8-2BB8-8F5E00818D49}"/>
              </a:ext>
            </a:extLst>
          </p:cNvPr>
          <p:cNvSpPr>
            <a:spLocks noGrp="1"/>
          </p:cNvSpPr>
          <p:nvPr>
            <p:ph type="title"/>
          </p:nvPr>
        </p:nvSpPr>
        <p:spPr/>
        <p:txBody>
          <a:bodyPr/>
          <a:lstStyle/>
          <a:p>
            <a:r>
              <a:rPr lang="en-IN" sz="4400" b="1" dirty="0"/>
              <a:t>✅ Technology Stack:</a:t>
            </a:r>
            <a:br>
              <a:rPr lang="en-IN" b="1" dirty="0"/>
            </a:br>
            <a:endParaRPr lang="en-IN" dirty="0"/>
          </a:p>
        </p:txBody>
      </p:sp>
      <p:sp>
        <p:nvSpPr>
          <p:cNvPr id="3" name="Content Placeholder 2">
            <a:extLst>
              <a:ext uri="{FF2B5EF4-FFF2-40B4-BE49-F238E27FC236}">
                <a16:creationId xmlns:a16="http://schemas.microsoft.com/office/drawing/2014/main" id="{F7C3D653-94C8-F75B-DF18-3B7709F1558A}"/>
              </a:ext>
            </a:extLst>
          </p:cNvPr>
          <p:cNvSpPr>
            <a:spLocks noGrp="1"/>
          </p:cNvSpPr>
          <p:nvPr>
            <p:ph idx="1"/>
          </p:nvPr>
        </p:nvSpPr>
        <p:spPr>
          <a:xfrm>
            <a:off x="838200" y="1752600"/>
            <a:ext cx="7886700" cy="4351338"/>
          </a:xfrm>
        </p:spPr>
        <p:txBody>
          <a:bodyPr/>
          <a:lstStyle/>
          <a:p>
            <a:pPr>
              <a:buFont typeface="Wingdings" panose="05000000000000000000" pitchFamily="2" charset="2"/>
              <a:buChar char="Ø"/>
            </a:pPr>
            <a:r>
              <a:rPr lang="en-IN" sz="3000" dirty="0">
                <a:latin typeface="Times New Roman" panose="02020603050405020304" pitchFamily="18" charset="0"/>
                <a:cs typeface="Times New Roman" panose="02020603050405020304" pitchFamily="18" charset="0"/>
              </a:rPr>
              <a:t>  Backend: Java Spring Boot</a:t>
            </a:r>
          </a:p>
          <a:p>
            <a:pPr>
              <a:buFont typeface="Wingdings" panose="05000000000000000000" pitchFamily="2" charset="2"/>
              <a:buChar char="Ø"/>
            </a:pPr>
            <a:r>
              <a:rPr lang="en-IN" sz="3000" dirty="0">
                <a:latin typeface="Times New Roman" panose="02020603050405020304" pitchFamily="18" charset="0"/>
                <a:cs typeface="Times New Roman" panose="02020603050405020304" pitchFamily="18" charset="0"/>
              </a:rPr>
              <a:t>  Frontend: Thymeleaf, HTML, CSS, JS, jQuery</a:t>
            </a:r>
          </a:p>
          <a:p>
            <a:pPr>
              <a:buFont typeface="Wingdings" panose="05000000000000000000" pitchFamily="2" charset="2"/>
              <a:buChar char="Ø"/>
            </a:pPr>
            <a:r>
              <a:rPr lang="en-IN" sz="3000" dirty="0">
                <a:latin typeface="Times New Roman" panose="02020603050405020304" pitchFamily="18" charset="0"/>
                <a:cs typeface="Times New Roman" panose="02020603050405020304" pitchFamily="18" charset="0"/>
              </a:rPr>
              <a:t>  Database: MySQL</a:t>
            </a:r>
          </a:p>
          <a:p>
            <a:pPr>
              <a:buFont typeface="Wingdings" panose="05000000000000000000" pitchFamily="2" charset="2"/>
              <a:buChar char="Ø"/>
            </a:pPr>
            <a:r>
              <a:rPr lang="en-IN" sz="3000" dirty="0">
                <a:latin typeface="Times New Roman" panose="02020603050405020304" pitchFamily="18" charset="0"/>
                <a:cs typeface="Times New Roman" panose="02020603050405020304" pitchFamily="18" charset="0"/>
              </a:rPr>
              <a:t>   Security: Identity-Based Cryptography (simulated), OTP via email</a:t>
            </a:r>
          </a:p>
          <a:p>
            <a:endParaRPr lang="en-IN" dirty="0"/>
          </a:p>
        </p:txBody>
      </p:sp>
    </p:spTree>
    <p:extLst>
      <p:ext uri="{BB962C8B-B14F-4D97-AF65-F5344CB8AC3E}">
        <p14:creationId xmlns:p14="http://schemas.microsoft.com/office/powerpoint/2010/main" val="30308780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b="1" dirty="0">
                <a:latin typeface="Times New Roman" pitchFamily="18" charset="0"/>
                <a:cs typeface="Times New Roman" pitchFamily="18" charset="0"/>
              </a:rPr>
              <a:t>Hardware Requirements</a:t>
            </a:r>
            <a:br>
              <a:rPr lang="en-US" sz="2400" dirty="0">
                <a:latin typeface="Times New Roman" pitchFamily="18" charset="0"/>
                <a:cs typeface="Times New Roman" pitchFamily="18" charset="0"/>
              </a:rPr>
            </a:br>
            <a:endParaRPr lang="en-US" sz="24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lvl="0"/>
            <a:r>
              <a:rPr lang="en-US" sz="2800" dirty="0"/>
              <a:t>Hard Disk	: 	250GB and Above</a:t>
            </a:r>
            <a:endParaRPr lang="en-IN" sz="2800" dirty="0"/>
          </a:p>
          <a:p>
            <a:pPr lvl="0"/>
            <a:r>
              <a:rPr lang="en-US" sz="2800" dirty="0"/>
              <a:t>RAM		: 	6GB and Above</a:t>
            </a:r>
            <a:endParaRPr lang="en-IN" sz="2800" dirty="0"/>
          </a:p>
          <a:p>
            <a:pPr lvl="0"/>
            <a:r>
              <a:rPr lang="en-US" sz="2800" dirty="0"/>
              <a:t>Processor	:	i3 and Above</a:t>
            </a:r>
            <a:endParaRPr lang="en-IN" sz="2800" dirty="0"/>
          </a:p>
          <a:p>
            <a:pPr marL="0" lvl="0" indent="0">
              <a:buNone/>
            </a:pPr>
            <a:endParaRPr lang="en-US" sz="2800" dirty="0"/>
          </a:p>
          <a:p>
            <a:pPr marL="0" indent="0">
              <a:buNone/>
            </a:pPr>
            <a:r>
              <a:rPr lang="en-US" sz="2800" dirty="0">
                <a:latin typeface="Times New Roman" pitchFamily="18" charset="0"/>
                <a:cs typeface="Times New Roman" pitchFamily="18" charset="0"/>
              </a:rPr>
              <a:t> </a:t>
            </a:r>
          </a:p>
          <a:p>
            <a:pPr marL="0" indent="0">
              <a:buNone/>
            </a:pPr>
            <a:endParaRPr lang="en-US" sz="2800" dirty="0">
              <a:latin typeface="Times New Roman" pitchFamily="18" charset="0"/>
              <a:cs typeface="Times New Roman"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Software Requirements:</a:t>
            </a:r>
            <a:br>
              <a:rPr lang="en-US" dirty="0"/>
            </a:br>
            <a:endParaRPr lang="en-US" dirty="0"/>
          </a:p>
        </p:txBody>
      </p:sp>
      <p:sp>
        <p:nvSpPr>
          <p:cNvPr id="3" name="Content Placeholder 2"/>
          <p:cNvSpPr>
            <a:spLocks noGrp="1"/>
          </p:cNvSpPr>
          <p:nvPr>
            <p:ph idx="1"/>
          </p:nvPr>
        </p:nvSpPr>
        <p:spPr>
          <a:xfrm>
            <a:off x="628650" y="1447800"/>
            <a:ext cx="7886700" cy="4729163"/>
          </a:xfrm>
        </p:spPr>
        <p:txBody>
          <a:bodyPr/>
          <a:lstStyle/>
          <a:p>
            <a:pPr lvl="0"/>
            <a:r>
              <a:rPr lang="en-US" sz="2800" dirty="0"/>
              <a:t>               Windows 10 and above</a:t>
            </a:r>
            <a:endParaRPr lang="en-IN" sz="2800" dirty="0"/>
          </a:p>
          <a:p>
            <a:pPr lvl="0"/>
            <a:r>
              <a:rPr lang="en-US" sz="2800" dirty="0"/>
              <a:t>                JDK 11.0</a:t>
            </a:r>
            <a:endParaRPr lang="en-IN" sz="2800" dirty="0"/>
          </a:p>
          <a:p>
            <a:pPr lvl="0"/>
            <a:r>
              <a:rPr lang="en-US" sz="2800" dirty="0"/>
              <a:t>                J2EE </a:t>
            </a:r>
            <a:endParaRPr lang="en-IN" sz="2800" dirty="0"/>
          </a:p>
          <a:p>
            <a:pPr lvl="0"/>
            <a:r>
              <a:rPr lang="en-US" sz="2800" dirty="0"/>
              <a:t>               MySQL8</a:t>
            </a:r>
            <a:endParaRPr lang="en-IN" sz="2800" dirty="0"/>
          </a:p>
          <a:p>
            <a:endParaRPr lang="en-US" b="1" dirty="0"/>
          </a:p>
          <a:p>
            <a:endParaRPr lang="en-IN" dirty="0"/>
          </a:p>
          <a:p>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9BDF8-8FB3-2DD1-D71E-F8A8685AD65B}"/>
              </a:ext>
            </a:extLst>
          </p:cNvPr>
          <p:cNvSpPr>
            <a:spLocks noGrp="1"/>
          </p:cNvSpPr>
          <p:nvPr>
            <p:ph type="title"/>
          </p:nvPr>
        </p:nvSpPr>
        <p:spPr>
          <a:xfrm>
            <a:off x="838200" y="2286000"/>
            <a:ext cx="7886700" cy="1325563"/>
          </a:xfrm>
        </p:spPr>
        <p:txBody>
          <a:bodyPr>
            <a:normAutofit/>
          </a:bodyPr>
          <a:lstStyle/>
          <a:p>
            <a:r>
              <a:rPr lang="en-IN" sz="4400" dirty="0"/>
              <a:t> </a:t>
            </a:r>
            <a:r>
              <a:rPr lang="en-IN" sz="7000" b="1" dirty="0">
                <a:latin typeface="Times New Roman" panose="02020603050405020304" pitchFamily="18" charset="0"/>
                <a:cs typeface="Times New Roman" panose="02020603050405020304" pitchFamily="18" charset="0"/>
              </a:rPr>
              <a:t>Output Screenshots</a:t>
            </a:r>
          </a:p>
        </p:txBody>
      </p:sp>
    </p:spTree>
    <p:extLst>
      <p:ext uri="{BB962C8B-B14F-4D97-AF65-F5344CB8AC3E}">
        <p14:creationId xmlns:p14="http://schemas.microsoft.com/office/powerpoint/2010/main" val="33949747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CC771-E979-9EA8-2ED6-124169A59221}"/>
              </a:ext>
            </a:extLst>
          </p:cNvPr>
          <p:cNvSpPr>
            <a:spLocks noGrp="1"/>
          </p:cNvSpPr>
          <p:nvPr>
            <p:ph type="title"/>
          </p:nvPr>
        </p:nvSpPr>
        <p:spPr>
          <a:xfrm>
            <a:off x="628650" y="304800"/>
            <a:ext cx="7886700" cy="1520825"/>
          </a:xfrm>
        </p:spPr>
        <p:txBody>
          <a:bodyPr>
            <a:normAutofit fontScale="90000"/>
          </a:bodyPr>
          <a:lstStyle/>
          <a:p>
            <a:r>
              <a:rPr lang="en-US" sz="4000" b="1" dirty="0">
                <a:effectLst/>
                <a:latin typeface="Times New Roman" panose="02020603050405020304" pitchFamily="18" charset="0"/>
                <a:ea typeface="Times New Roman" panose="02020603050405020304" pitchFamily="18" charset="0"/>
              </a:rPr>
              <a:t>Application Running Process:</a:t>
            </a:r>
            <a:br>
              <a:rPr lang="en-IN" sz="1800" dirty="0">
                <a:effectLst/>
                <a:latin typeface="Calibri" panose="020F0502020204030204" pitchFamily="34" charset="0"/>
                <a:ea typeface="Times New Roman" panose="02020603050405020304" pitchFamily="18" charset="0"/>
              </a:rPr>
            </a:br>
            <a:br>
              <a:rPr lang="en-US" dirty="0"/>
            </a:br>
            <a:endParaRPr lang="en-IN" dirty="0"/>
          </a:p>
        </p:txBody>
      </p:sp>
      <p:pic>
        <p:nvPicPr>
          <p:cNvPr id="4" name="Content Placeholder 3">
            <a:extLst>
              <a:ext uri="{FF2B5EF4-FFF2-40B4-BE49-F238E27FC236}">
                <a16:creationId xmlns:a16="http://schemas.microsoft.com/office/drawing/2014/main" id="{235F73B9-F3B0-68DC-67DD-4719516D66AC}"/>
              </a:ext>
            </a:extLst>
          </p:cNvPr>
          <p:cNvPicPr>
            <a:picLocks noGrp="1" noChangeAspect="1"/>
          </p:cNvPicPr>
          <p:nvPr>
            <p:ph idx="1"/>
          </p:nvPr>
        </p:nvPicPr>
        <p:blipFill>
          <a:blip r:embed="rId2"/>
          <a:stretch>
            <a:fillRect/>
          </a:stretch>
        </p:blipFill>
        <p:spPr>
          <a:xfrm>
            <a:off x="990019" y="1524000"/>
            <a:ext cx="7327935" cy="4114800"/>
          </a:xfrm>
          <a:prstGeom prst="rect">
            <a:avLst/>
          </a:prstGeom>
        </p:spPr>
      </p:pic>
    </p:spTree>
    <p:extLst>
      <p:ext uri="{BB962C8B-B14F-4D97-AF65-F5344CB8AC3E}">
        <p14:creationId xmlns:p14="http://schemas.microsoft.com/office/powerpoint/2010/main" val="25420799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a:extLst>
              <a:ext uri="{FF2B5EF4-FFF2-40B4-BE49-F238E27FC236}">
                <a16:creationId xmlns:a16="http://schemas.microsoft.com/office/drawing/2014/main" id="{BBC86EF5-117F-2959-EFFC-DB1093E9FB25}"/>
              </a:ext>
            </a:extLst>
          </p:cNvPr>
          <p:cNvPicPr>
            <a:picLocks noGrp="1" noChangeAspect="1"/>
          </p:cNvPicPr>
          <p:nvPr>
            <p:ph idx="1"/>
          </p:nvPr>
        </p:nvPicPr>
        <p:blipFill>
          <a:blip r:embed="rId2"/>
          <a:stretch>
            <a:fillRect/>
          </a:stretch>
        </p:blipFill>
        <p:spPr>
          <a:xfrm>
            <a:off x="504825" y="1066800"/>
            <a:ext cx="8134350" cy="4601595"/>
          </a:xfrm>
          <a:prstGeom prst="rect">
            <a:avLst/>
          </a:prstGeom>
        </p:spPr>
      </p:pic>
      <p:sp>
        <p:nvSpPr>
          <p:cNvPr id="4" name="TextBox 3">
            <a:extLst>
              <a:ext uri="{FF2B5EF4-FFF2-40B4-BE49-F238E27FC236}">
                <a16:creationId xmlns:a16="http://schemas.microsoft.com/office/drawing/2014/main" id="{39DBE036-8BB9-8677-FD85-EB0989595AC4}"/>
              </a:ext>
            </a:extLst>
          </p:cNvPr>
          <p:cNvSpPr txBox="1"/>
          <p:nvPr/>
        </p:nvSpPr>
        <p:spPr>
          <a:xfrm>
            <a:off x="685800" y="76200"/>
            <a:ext cx="4724400"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Home Page:</a:t>
            </a:r>
          </a:p>
        </p:txBody>
      </p:sp>
    </p:spTree>
    <p:extLst>
      <p:ext uri="{BB962C8B-B14F-4D97-AF65-F5344CB8AC3E}">
        <p14:creationId xmlns:p14="http://schemas.microsoft.com/office/powerpoint/2010/main" val="27772401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79597-47FC-137C-A317-02788ACC16E3}"/>
              </a:ext>
            </a:extLst>
          </p:cNvPr>
          <p:cNvSpPr>
            <a:spLocks noGrp="1"/>
          </p:cNvSpPr>
          <p:nvPr>
            <p:ph type="title"/>
          </p:nvPr>
        </p:nvSpPr>
        <p:spPr>
          <a:xfrm>
            <a:off x="381000" y="543560"/>
            <a:ext cx="7467600" cy="1447800"/>
          </a:xfrm>
        </p:spPr>
        <p:txBody>
          <a:bodyPr>
            <a:normAutofit fontScale="90000"/>
          </a:bodyPr>
          <a:lstStyle/>
          <a:p>
            <a:r>
              <a:rPr lang="en-US" sz="4000" b="1" dirty="0">
                <a:latin typeface="Times New Roman" panose="02020603050405020304" pitchFamily="18" charset="0"/>
                <a:cs typeface="Times New Roman" panose="02020603050405020304" pitchFamily="18" charset="0"/>
              </a:rPr>
              <a:t>👨‍💼 2. Admin Login</a:t>
            </a:r>
            <a:br>
              <a:rPr lang="en-US" sz="3100" b="1" dirty="0">
                <a:latin typeface="Times New Roman" panose="02020603050405020304" pitchFamily="18" charset="0"/>
                <a:cs typeface="Times New Roman" panose="02020603050405020304" pitchFamily="18" charset="0"/>
              </a:rPr>
            </a:br>
            <a:br>
              <a:rPr lang="en-US" sz="3100" b="1" dirty="0">
                <a:latin typeface="Times New Roman" panose="02020603050405020304" pitchFamily="18" charset="0"/>
                <a:cs typeface="Times New Roman" panose="02020603050405020304" pitchFamily="18" charset="0"/>
              </a:rPr>
            </a:br>
            <a:endParaRPr lang="en-IN" dirty="0"/>
          </a:p>
        </p:txBody>
      </p:sp>
      <p:pic>
        <p:nvPicPr>
          <p:cNvPr id="3" name="Picture 2">
            <a:extLst>
              <a:ext uri="{FF2B5EF4-FFF2-40B4-BE49-F238E27FC236}">
                <a16:creationId xmlns:a16="http://schemas.microsoft.com/office/drawing/2014/main" id="{08D9F26F-25A2-BEFF-D3DE-01659AB61F2A}"/>
              </a:ext>
            </a:extLst>
          </p:cNvPr>
          <p:cNvPicPr>
            <a:picLocks noChangeAspect="1"/>
          </p:cNvPicPr>
          <p:nvPr/>
        </p:nvPicPr>
        <p:blipFill>
          <a:blip r:embed="rId2"/>
          <a:stretch>
            <a:fillRect/>
          </a:stretch>
        </p:blipFill>
        <p:spPr>
          <a:xfrm>
            <a:off x="747177" y="1929908"/>
            <a:ext cx="7649646" cy="3647440"/>
          </a:xfrm>
          <a:prstGeom prst="rect">
            <a:avLst/>
          </a:prstGeom>
        </p:spPr>
      </p:pic>
    </p:spTree>
    <p:extLst>
      <p:ext uri="{BB962C8B-B14F-4D97-AF65-F5344CB8AC3E}">
        <p14:creationId xmlns:p14="http://schemas.microsoft.com/office/powerpoint/2010/main" val="19926017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52A9E-0751-735B-9BCD-C9ED5B5E7ED8}"/>
              </a:ext>
            </a:extLst>
          </p:cNvPr>
          <p:cNvSpPr>
            <a:spLocks noGrp="1"/>
          </p:cNvSpPr>
          <p:nvPr>
            <p:ph type="title"/>
          </p:nvPr>
        </p:nvSpPr>
        <p:spPr/>
        <p:txBody>
          <a:bodyPr>
            <a:normAutofit/>
          </a:bodyPr>
          <a:lstStyle/>
          <a:p>
            <a:r>
              <a:rPr lang="en-IN" sz="4000" b="1" dirty="0">
                <a:latin typeface="Times New Roman" panose="02020603050405020304" pitchFamily="18" charset="0"/>
                <a:cs typeface="Times New Roman" panose="02020603050405020304" pitchFamily="18" charset="0"/>
              </a:rPr>
              <a:t>Admin Verification:</a:t>
            </a:r>
          </a:p>
        </p:txBody>
      </p:sp>
      <p:pic>
        <p:nvPicPr>
          <p:cNvPr id="4" name="Content Placeholder 3">
            <a:extLst>
              <a:ext uri="{FF2B5EF4-FFF2-40B4-BE49-F238E27FC236}">
                <a16:creationId xmlns:a16="http://schemas.microsoft.com/office/drawing/2014/main" id="{5C641D36-4ED9-2364-CFB5-5EBC16C42D0B}"/>
              </a:ext>
            </a:extLst>
          </p:cNvPr>
          <p:cNvPicPr>
            <a:picLocks noGrp="1" noChangeAspect="1"/>
          </p:cNvPicPr>
          <p:nvPr>
            <p:ph idx="1"/>
          </p:nvPr>
        </p:nvPicPr>
        <p:blipFill>
          <a:blip r:embed="rId2"/>
          <a:stretch>
            <a:fillRect/>
          </a:stretch>
        </p:blipFill>
        <p:spPr>
          <a:xfrm>
            <a:off x="628650" y="1828800"/>
            <a:ext cx="7828303" cy="4351338"/>
          </a:xfrm>
          <a:prstGeom prst="rect">
            <a:avLst/>
          </a:prstGeom>
        </p:spPr>
      </p:pic>
    </p:spTree>
    <p:extLst>
      <p:ext uri="{BB962C8B-B14F-4D97-AF65-F5344CB8AC3E}">
        <p14:creationId xmlns:p14="http://schemas.microsoft.com/office/powerpoint/2010/main" val="30702288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128029-B278-753E-AA27-619DBDA13A69}"/>
              </a:ext>
            </a:extLst>
          </p:cNvPr>
          <p:cNvSpPr>
            <a:spLocks noGrp="1"/>
          </p:cNvSpPr>
          <p:nvPr>
            <p:ph idx="1"/>
          </p:nvPr>
        </p:nvSpPr>
        <p:spPr>
          <a:xfrm>
            <a:off x="228600" y="838200"/>
            <a:ext cx="8686800" cy="6019800"/>
          </a:xfrm>
        </p:spPr>
        <p:txBody>
          <a:bodyPr/>
          <a:lstStyle/>
          <a:p>
            <a:pPr marL="0" indent="0">
              <a:buNone/>
            </a:pPr>
            <a:r>
              <a:rPr lang="en-US" sz="3200" b="1" dirty="0"/>
              <a:t>🚗 3. Owner Module</a:t>
            </a:r>
            <a:br>
              <a:rPr lang="en-US" sz="3200" b="1" dirty="0"/>
            </a:br>
            <a:endParaRPr lang="en-US" sz="3200" b="1" dirty="0"/>
          </a:p>
          <a:p>
            <a:pPr>
              <a:buFont typeface="Wingdings" panose="05000000000000000000" pitchFamily="2" charset="2"/>
              <a:buChar char="Ø"/>
            </a:pPr>
            <a:r>
              <a:rPr lang="en-US" sz="3200" dirty="0"/>
              <a:t>         Login using private key</a:t>
            </a:r>
          </a:p>
          <a:p>
            <a:pPr>
              <a:buFont typeface="Wingdings" panose="05000000000000000000" pitchFamily="2" charset="2"/>
              <a:buChar char="Ø"/>
            </a:pPr>
            <a:r>
              <a:rPr lang="en-US" sz="3200" dirty="0"/>
              <a:t>         View vehicle &amp; driver details</a:t>
            </a:r>
          </a:p>
          <a:p>
            <a:pPr>
              <a:buFont typeface="Wingdings" panose="05000000000000000000" pitchFamily="2" charset="2"/>
              <a:buChar char="Ø"/>
            </a:pPr>
            <a:r>
              <a:rPr lang="en-US" sz="3200" dirty="0"/>
              <a:t>         OTP verification for sensitive data</a:t>
            </a:r>
            <a:br>
              <a:rPr lang="en-US" sz="3200" dirty="0"/>
            </a:br>
            <a:br>
              <a:rPr lang="en-US" sz="3200" dirty="0"/>
            </a:br>
            <a:br>
              <a:rPr lang="en-US" sz="3200" b="1" dirty="0"/>
            </a:br>
            <a:br>
              <a:rPr lang="en-US" sz="3200" dirty="0"/>
            </a:br>
            <a:endParaRPr lang="en-IN" dirty="0"/>
          </a:p>
        </p:txBody>
      </p:sp>
    </p:spTree>
    <p:extLst>
      <p:ext uri="{BB962C8B-B14F-4D97-AF65-F5344CB8AC3E}">
        <p14:creationId xmlns:p14="http://schemas.microsoft.com/office/powerpoint/2010/main" val="42373213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a:extLst>
              <a:ext uri="{FF2B5EF4-FFF2-40B4-BE49-F238E27FC236}">
                <a16:creationId xmlns:a16="http://schemas.microsoft.com/office/drawing/2014/main" id="{CE23103C-12BE-B78A-6E6E-2901A8335756}"/>
              </a:ext>
            </a:extLst>
          </p:cNvPr>
          <p:cNvPicPr>
            <a:picLocks noGrp="1" noChangeAspect="1"/>
          </p:cNvPicPr>
          <p:nvPr>
            <p:ph idx="1"/>
          </p:nvPr>
        </p:nvPicPr>
        <p:blipFill>
          <a:blip r:embed="rId2"/>
          <a:stretch>
            <a:fillRect/>
          </a:stretch>
        </p:blipFill>
        <p:spPr>
          <a:xfrm>
            <a:off x="457200" y="898327"/>
            <a:ext cx="8058150" cy="4532709"/>
          </a:xfrm>
          <a:prstGeom prst="rect">
            <a:avLst/>
          </a:prstGeom>
        </p:spPr>
      </p:pic>
    </p:spTree>
    <p:extLst>
      <p:ext uri="{BB962C8B-B14F-4D97-AF65-F5344CB8AC3E}">
        <p14:creationId xmlns:p14="http://schemas.microsoft.com/office/powerpoint/2010/main" val="3783417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543800" cy="1450757"/>
          </a:xfrm>
        </p:spPr>
        <p:txBody>
          <a:bodyPr>
            <a:noAutofit/>
          </a:bodyPr>
          <a:lstStyle/>
          <a:p>
            <a:r>
              <a:rPr lang="en-US" sz="4000" b="1" dirty="0">
                <a:latin typeface="Times New Roman" pitchFamily="18" charset="0"/>
                <a:cs typeface="Times New Roman" pitchFamily="18" charset="0"/>
              </a:rPr>
              <a:t>Abstract:</a:t>
            </a:r>
            <a:br>
              <a:rPr lang="en-US" sz="2800" dirty="0">
                <a:latin typeface="Times New Roman" pitchFamily="18" charset="0"/>
                <a:cs typeface="Times New Roman" pitchFamily="18" charset="0"/>
              </a:rPr>
            </a:br>
            <a:endParaRPr lang="en-US" sz="2800" dirty="0">
              <a:latin typeface="Times New Roman" pitchFamily="18" charset="0"/>
              <a:cs typeface="Times New Roman" pitchFamily="18" charset="0"/>
            </a:endParaRPr>
          </a:p>
        </p:txBody>
      </p:sp>
      <p:sp>
        <p:nvSpPr>
          <p:cNvPr id="3" name="Content Placeholder 2"/>
          <p:cNvSpPr>
            <a:spLocks noGrp="1"/>
          </p:cNvSpPr>
          <p:nvPr>
            <p:ph idx="1"/>
          </p:nvPr>
        </p:nvSpPr>
        <p:spPr>
          <a:xfrm>
            <a:off x="685800" y="1219200"/>
            <a:ext cx="7886700" cy="4881563"/>
          </a:xfrm>
        </p:spPr>
        <p:txBody>
          <a:bodyPr>
            <a:noAutofit/>
          </a:bodyPr>
          <a:lstStyle/>
          <a:p>
            <a:pPr algn="just"/>
            <a:r>
              <a:rPr lang="en-US" sz="2000" b="1" dirty="0">
                <a:latin typeface="Times New Roman" panose="02020603050405020304" pitchFamily="18" charset="0"/>
                <a:cs typeface="Times New Roman" panose="02020603050405020304" pitchFamily="18" charset="0"/>
              </a:rPr>
              <a:t>Role-based Access Control (RBAC)</a:t>
            </a:r>
            <a:r>
              <a:rPr lang="en-US" sz="2000" dirty="0">
                <a:latin typeface="Times New Roman" panose="02020603050405020304" pitchFamily="18" charset="0"/>
                <a:cs typeface="Times New Roman" panose="02020603050405020304" pitchFamily="18" charset="0"/>
              </a:rPr>
              <a:t> offers an efficient method for managing authorization to resources, such as electric vehicle (EV) data stored in the cloud. In this context, the access control system must ensure both strong security and efficiency, particularly with regard to EV user authentication. Authentication serves as a crucial prerequisite for access control, ensuring only legitimate users can access sensitive EV data. To enhance the security and scalability of the system, this work integrates identity-based cryptography (IBC) with RBAC. IBC is used to securely authenticate EV users, ensuring that their identity is tied to their role in the system. Each EV user’s authentication is coupled with a unique identity, which is also used in the key exchange process. This combination of RBAC and IBC ensures that access to the cloud-based EV data is tightly controlled. By linking users’ roles with their identities, the system can effectively manage access permissions based on both their role and verified identity, enhancing security and streamlining the management of user access. This approach offers a robust and scalable solution for EV data protection.</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3AE3F-1C04-38A8-678D-71F866E88B0C}"/>
              </a:ext>
            </a:extLst>
          </p:cNvPr>
          <p:cNvSpPr>
            <a:spLocks noGrp="1"/>
          </p:cNvSpPr>
          <p:nvPr>
            <p:ph type="title"/>
          </p:nvPr>
        </p:nvSpPr>
        <p:spPr>
          <a:xfrm>
            <a:off x="822960" y="286604"/>
            <a:ext cx="7543800" cy="1618396"/>
          </a:xfrm>
        </p:spPr>
        <p:txBody>
          <a:bodyPr>
            <a:normAutofit fontScale="90000"/>
          </a:bodyPr>
          <a:lstStyle/>
          <a:p>
            <a:r>
              <a:rPr lang="en-US" sz="4400" b="1" dirty="0"/>
              <a:t>🚘 4. Driver Module</a:t>
            </a:r>
            <a:br>
              <a:rPr lang="en-US" sz="4400" b="1" dirty="0"/>
            </a:br>
            <a:r>
              <a:rPr lang="en-US" sz="4400" dirty="0"/>
              <a:t>Register and view assigned vehicles</a:t>
            </a:r>
            <a:br>
              <a:rPr lang="en-US" dirty="0"/>
            </a:br>
            <a:endParaRPr lang="en-IN" dirty="0"/>
          </a:p>
        </p:txBody>
      </p:sp>
      <p:pic>
        <p:nvPicPr>
          <p:cNvPr id="4" name="Content Placeholder 3">
            <a:extLst>
              <a:ext uri="{FF2B5EF4-FFF2-40B4-BE49-F238E27FC236}">
                <a16:creationId xmlns:a16="http://schemas.microsoft.com/office/drawing/2014/main" id="{CAEA6263-B976-170C-FF37-66A3550EBCC2}"/>
              </a:ext>
            </a:extLst>
          </p:cNvPr>
          <p:cNvPicPr>
            <a:picLocks noGrp="1" noChangeAspect="1"/>
          </p:cNvPicPr>
          <p:nvPr>
            <p:ph idx="1"/>
          </p:nvPr>
        </p:nvPicPr>
        <p:blipFill>
          <a:blip r:embed="rId2"/>
          <a:stretch>
            <a:fillRect/>
          </a:stretch>
        </p:blipFill>
        <p:spPr>
          <a:xfrm>
            <a:off x="704144" y="1825625"/>
            <a:ext cx="7735712" cy="4351338"/>
          </a:xfrm>
          <a:prstGeom prst="rect">
            <a:avLst/>
          </a:prstGeom>
        </p:spPr>
      </p:pic>
    </p:spTree>
    <p:extLst>
      <p:ext uri="{BB962C8B-B14F-4D97-AF65-F5344CB8AC3E}">
        <p14:creationId xmlns:p14="http://schemas.microsoft.com/office/powerpoint/2010/main" val="2934166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D3B51-10AB-D22C-29EE-0A0F6DCD44BC}"/>
              </a:ext>
            </a:extLst>
          </p:cNvPr>
          <p:cNvSpPr>
            <a:spLocks noGrp="1"/>
          </p:cNvSpPr>
          <p:nvPr>
            <p:ph type="title"/>
          </p:nvPr>
        </p:nvSpPr>
        <p:spPr>
          <a:xfrm>
            <a:off x="480060" y="228600"/>
            <a:ext cx="7886700" cy="1828800"/>
          </a:xfrm>
        </p:spPr>
        <p:txBody>
          <a:bodyPr>
            <a:normAutofit/>
          </a:bodyPr>
          <a:lstStyle/>
          <a:p>
            <a:r>
              <a:rPr lang="en-IN" b="1" dirty="0"/>
              <a:t>🛡️ 5. OTP Verification :</a:t>
            </a:r>
            <a:br>
              <a:rPr lang="en-IN" b="1" dirty="0"/>
            </a:br>
            <a:br>
              <a:rPr lang="en-IN" dirty="0"/>
            </a:br>
            <a:endParaRPr lang="en-IN" dirty="0"/>
          </a:p>
        </p:txBody>
      </p:sp>
      <p:pic>
        <p:nvPicPr>
          <p:cNvPr id="5" name="Content Placeholder 4">
            <a:extLst>
              <a:ext uri="{FF2B5EF4-FFF2-40B4-BE49-F238E27FC236}">
                <a16:creationId xmlns:a16="http://schemas.microsoft.com/office/drawing/2014/main" id="{1D5F7936-39D7-EB2B-8A4B-B49CB6A02FBA}"/>
              </a:ext>
            </a:extLst>
          </p:cNvPr>
          <p:cNvPicPr>
            <a:picLocks noGrp="1" noChangeAspect="1"/>
          </p:cNvPicPr>
          <p:nvPr>
            <p:ph idx="1"/>
          </p:nvPr>
        </p:nvPicPr>
        <p:blipFill>
          <a:blip r:embed="rId2"/>
          <a:stretch>
            <a:fillRect/>
          </a:stretch>
        </p:blipFill>
        <p:spPr>
          <a:xfrm>
            <a:off x="628650" y="1434519"/>
            <a:ext cx="7886700" cy="3988961"/>
          </a:xfrm>
        </p:spPr>
      </p:pic>
    </p:spTree>
    <p:extLst>
      <p:ext uri="{BB962C8B-B14F-4D97-AF65-F5344CB8AC3E}">
        <p14:creationId xmlns:p14="http://schemas.microsoft.com/office/powerpoint/2010/main" val="17351792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D7C604-51B3-E456-9B83-BD4645C9C387}"/>
              </a:ext>
            </a:extLst>
          </p:cNvPr>
          <p:cNvSpPr>
            <a:spLocks noGrp="1"/>
          </p:cNvSpPr>
          <p:nvPr>
            <p:ph idx="1"/>
          </p:nvPr>
        </p:nvSpPr>
        <p:spPr>
          <a:xfrm>
            <a:off x="628650" y="381000"/>
            <a:ext cx="7886700" cy="5795963"/>
          </a:xfrm>
        </p:spPr>
        <p:txBody>
          <a:bodyPr/>
          <a:lstStyle/>
          <a:p>
            <a:pPr marL="0" indent="0">
              <a:buNone/>
            </a:pPr>
            <a:endParaRPr lang="en-IN" dirty="0"/>
          </a:p>
          <a:p>
            <a:pPr marL="0" indent="0">
              <a:buNone/>
            </a:pPr>
            <a:r>
              <a:rPr lang="en-IN" sz="3200" b="1" dirty="0"/>
              <a:t>🧱 Database Tables (Entities):</a:t>
            </a:r>
          </a:p>
          <a:p>
            <a:pPr marL="0" indent="0">
              <a:buNone/>
            </a:pPr>
            <a:endParaRPr lang="en-IN" sz="3200" dirty="0"/>
          </a:p>
          <a:p>
            <a:pPr>
              <a:buFont typeface="Wingdings" panose="05000000000000000000" pitchFamily="2" charset="2"/>
              <a:buChar char="v"/>
            </a:pPr>
            <a:r>
              <a:rPr lang="en-IN" sz="3200" dirty="0"/>
              <a:t> </a:t>
            </a:r>
            <a:r>
              <a:rPr lang="en-IN" sz="2400" dirty="0"/>
              <a:t>User(id, email, role, </a:t>
            </a:r>
            <a:r>
              <a:rPr lang="en-IN" sz="2400" dirty="0" err="1"/>
              <a:t>privateKey</a:t>
            </a:r>
            <a:r>
              <a:rPr lang="en-IN" sz="2400" dirty="0"/>
              <a:t>, verified)</a:t>
            </a:r>
          </a:p>
          <a:p>
            <a:pPr>
              <a:buFont typeface="Wingdings" panose="05000000000000000000" pitchFamily="2" charset="2"/>
              <a:buChar char="v"/>
            </a:pPr>
            <a:r>
              <a:rPr lang="en-IN" sz="2400" dirty="0"/>
              <a:t>  Vehicle(</a:t>
            </a:r>
            <a:r>
              <a:rPr lang="en-IN" sz="2400" dirty="0" err="1"/>
              <a:t>id,ownerID,details</a:t>
            </a:r>
            <a:r>
              <a:rPr lang="en-IN" sz="2400" dirty="0"/>
              <a:t>)</a:t>
            </a:r>
          </a:p>
          <a:p>
            <a:pPr>
              <a:buFont typeface="Wingdings" panose="05000000000000000000" pitchFamily="2" charset="2"/>
              <a:buChar char="v"/>
            </a:pPr>
            <a:r>
              <a:rPr lang="en-IN" sz="2400" dirty="0"/>
              <a:t>  </a:t>
            </a:r>
            <a:r>
              <a:rPr lang="en-IN" sz="2400" dirty="0" err="1"/>
              <a:t>Dtiver</a:t>
            </a:r>
            <a:r>
              <a:rPr lang="en-IN" sz="2400" dirty="0"/>
              <a:t>(</a:t>
            </a:r>
            <a:r>
              <a:rPr lang="en-IN" sz="2400" dirty="0" err="1"/>
              <a:t>id,email,vechicleID,privateKey</a:t>
            </a:r>
            <a:r>
              <a:rPr lang="en-IN" sz="2400" dirty="0"/>
              <a:t>)</a:t>
            </a:r>
          </a:p>
          <a:p>
            <a:pPr>
              <a:buFont typeface="Wingdings" panose="05000000000000000000" pitchFamily="2" charset="2"/>
              <a:buChar char="v"/>
            </a:pPr>
            <a:r>
              <a:rPr lang="en-IN" sz="2400" dirty="0"/>
              <a:t>  OTP (</a:t>
            </a:r>
            <a:r>
              <a:rPr lang="en-IN" sz="2400" dirty="0" err="1"/>
              <a:t>optional:session-based</a:t>
            </a:r>
            <a:r>
              <a:rPr lang="en-IN" sz="2400" dirty="0"/>
              <a:t>)</a:t>
            </a:r>
            <a:endParaRPr lang="en-IN" sz="3200" dirty="0"/>
          </a:p>
          <a:p>
            <a:pPr marL="0" indent="0">
              <a:buNone/>
            </a:pPr>
            <a:endParaRPr lang="en-IN" dirty="0"/>
          </a:p>
        </p:txBody>
      </p:sp>
    </p:spTree>
    <p:extLst>
      <p:ext uri="{BB962C8B-B14F-4D97-AF65-F5344CB8AC3E}">
        <p14:creationId xmlns:p14="http://schemas.microsoft.com/office/powerpoint/2010/main" val="26454097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523515"/>
            <a:ext cx="8686800" cy="1219200"/>
          </a:xfrm>
        </p:spPr>
        <p:txBody>
          <a:bodyPr>
            <a:noAutofit/>
          </a:bodyPr>
          <a:lstStyle/>
          <a:p>
            <a:r>
              <a:rPr lang="en-IN" sz="4000" b="1" dirty="0">
                <a:effectLst/>
                <a:latin typeface="Times New Roman" panose="02020603050405020304" pitchFamily="18" charset="0"/>
                <a:cs typeface="Times New Roman" panose="02020603050405020304" pitchFamily="18" charset="0"/>
              </a:rPr>
              <a:t>Conclusion:</a:t>
            </a:r>
            <a:br>
              <a:rPr lang="en-IN" sz="2400" dirty="0">
                <a:effectLst/>
              </a:rPr>
            </a:br>
            <a:br>
              <a:rPr lang="en-US" sz="2400" dirty="0">
                <a:latin typeface="Times New Roman" pitchFamily="18" charset="0"/>
                <a:cs typeface="Times New Roman" pitchFamily="18" charset="0"/>
              </a:rPr>
            </a:br>
            <a:endParaRPr lang="en-US" sz="2400" dirty="0">
              <a:latin typeface="Times New Roman" pitchFamily="18" charset="0"/>
              <a:cs typeface="Times New Roman" pitchFamily="18" charset="0"/>
            </a:endParaRPr>
          </a:p>
        </p:txBody>
      </p:sp>
      <p:sp>
        <p:nvSpPr>
          <p:cNvPr id="4" name="Rectangle 1">
            <a:extLst>
              <a:ext uri="{FF2B5EF4-FFF2-40B4-BE49-F238E27FC236}">
                <a16:creationId xmlns:a16="http://schemas.microsoft.com/office/drawing/2014/main" id="{D12819D1-5A74-43A0-2541-C8AF5964EAA0}"/>
              </a:ext>
            </a:extLst>
          </p:cNvPr>
          <p:cNvSpPr>
            <a:spLocks noGrp="1" noChangeArrowheads="1"/>
          </p:cNvSpPr>
          <p:nvPr>
            <p:ph idx="1"/>
          </p:nvPr>
        </p:nvSpPr>
        <p:spPr bwMode="auto">
          <a:xfrm>
            <a:off x="533400" y="1133115"/>
            <a:ext cx="7848599" cy="45917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enhanced system improves authentication, simplifies access, and provides stronger security for EV data.</a:t>
            </a:r>
          </a:p>
          <a:p>
            <a:pPr marR="0" lvl="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Owners and drivers benefit from a user-friendly interface with OTP and identity-based logins.</a:t>
            </a:r>
          </a:p>
          <a:p>
            <a:pPr marR="0" lvl="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Better privacy and accountability in EV data management.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80B24D2-48D0-3795-0D22-BC268D551DBB}"/>
              </a:ext>
            </a:extLst>
          </p:cNvPr>
          <p:cNvPicPr>
            <a:picLocks noGrp="1" noChangeAspect="1"/>
          </p:cNvPicPr>
          <p:nvPr>
            <p:ph idx="1"/>
          </p:nvPr>
        </p:nvPicPr>
        <p:blipFill>
          <a:blip r:embed="rId2"/>
          <a:stretch>
            <a:fillRect/>
          </a:stretch>
        </p:blipFill>
        <p:spPr>
          <a:xfrm>
            <a:off x="457200" y="304800"/>
            <a:ext cx="8305800" cy="6262689"/>
          </a:xfrm>
        </p:spPr>
      </p:pic>
    </p:spTree>
    <p:extLst>
      <p:ext uri="{BB962C8B-B14F-4D97-AF65-F5344CB8AC3E}">
        <p14:creationId xmlns:p14="http://schemas.microsoft.com/office/powerpoint/2010/main" val="906687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944EF-87F2-AB46-329F-E6385053F464}"/>
              </a:ext>
            </a:extLst>
          </p:cNvPr>
          <p:cNvSpPr>
            <a:spLocks noGrp="1"/>
          </p:cNvSpPr>
          <p:nvPr>
            <p:ph type="title"/>
          </p:nvPr>
        </p:nvSpPr>
        <p:spPr>
          <a:xfrm>
            <a:off x="533400" y="228600"/>
            <a:ext cx="7886700" cy="1325563"/>
          </a:xfrm>
        </p:spPr>
        <p:txBody>
          <a:bodyPr>
            <a:normAutofit/>
          </a:bodyPr>
          <a:lstStyle/>
          <a:p>
            <a:r>
              <a:rPr lang="en-IN" sz="4000" b="1" dirty="0">
                <a:latin typeface="Times New Roman" panose="02020603050405020304" pitchFamily="18" charset="0"/>
                <a:cs typeface="Times New Roman" panose="02020603050405020304" pitchFamily="18" charset="0"/>
              </a:rPr>
              <a:t>Literature Survey:</a:t>
            </a:r>
          </a:p>
        </p:txBody>
      </p:sp>
      <p:sp>
        <p:nvSpPr>
          <p:cNvPr id="4" name="Rectangle 1">
            <a:extLst>
              <a:ext uri="{FF2B5EF4-FFF2-40B4-BE49-F238E27FC236}">
                <a16:creationId xmlns:a16="http://schemas.microsoft.com/office/drawing/2014/main" id="{45976231-D13E-D6A0-B165-6ACDCC25C6FF}"/>
              </a:ext>
            </a:extLst>
          </p:cNvPr>
          <p:cNvSpPr>
            <a:spLocks noGrp="1" noChangeArrowheads="1"/>
          </p:cNvSpPr>
          <p:nvPr>
            <p:ph idx="1"/>
          </p:nvPr>
        </p:nvSpPr>
        <p:spPr bwMode="auto">
          <a:xfrm>
            <a:off x="628650" y="1571369"/>
            <a:ext cx="788670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3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Overview of existing works in RBAC                                             and IBC.</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3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Challenges with traditional RBAC: weak identity linkage, inefficient real-time access.</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3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Research that led to hybrid access control models in cloud systems.</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3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References to IEEE papers on EV data security, cryptographic access models.</a:t>
            </a:r>
          </a:p>
        </p:txBody>
      </p:sp>
    </p:spTree>
    <p:extLst>
      <p:ext uri="{BB962C8B-B14F-4D97-AF65-F5344CB8AC3E}">
        <p14:creationId xmlns:p14="http://schemas.microsoft.com/office/powerpoint/2010/main" val="37661915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859824"/>
            <a:ext cx="7543800" cy="1450757"/>
          </a:xfrm>
        </p:spPr>
        <p:txBody>
          <a:bodyPr>
            <a:noAutofit/>
          </a:bodyPr>
          <a:lstStyle/>
          <a:p>
            <a:r>
              <a:rPr lang="en-US" sz="4000" b="1" dirty="0">
                <a:latin typeface="Times New Roman" pitchFamily="18" charset="0"/>
                <a:cs typeface="Times New Roman" pitchFamily="18" charset="0"/>
              </a:rPr>
              <a:t>Existing System:</a:t>
            </a:r>
            <a:br>
              <a:rPr lang="en-US" sz="4000" dirty="0">
                <a:latin typeface="Times New Roman" pitchFamily="18" charset="0"/>
                <a:cs typeface="Times New Roman" pitchFamily="18" charset="0"/>
              </a:rPr>
            </a:br>
            <a:endParaRPr lang="en-US" sz="4000" dirty="0">
              <a:latin typeface="Times New Roman" pitchFamily="18" charset="0"/>
              <a:cs typeface="Times New Roman" pitchFamily="18" charset="0"/>
            </a:endParaRPr>
          </a:p>
        </p:txBody>
      </p:sp>
      <p:sp>
        <p:nvSpPr>
          <p:cNvPr id="4" name="Rectangle 1">
            <a:extLst>
              <a:ext uri="{FF2B5EF4-FFF2-40B4-BE49-F238E27FC236}">
                <a16:creationId xmlns:a16="http://schemas.microsoft.com/office/drawing/2014/main" id="{0A137927-5598-FA6D-0544-1E1DB905AF65}"/>
              </a:ext>
            </a:extLst>
          </p:cNvPr>
          <p:cNvSpPr>
            <a:spLocks noGrp="1" noChangeArrowheads="1"/>
          </p:cNvSpPr>
          <p:nvPr>
            <p:ph idx="1"/>
          </p:nvPr>
        </p:nvSpPr>
        <p:spPr bwMode="auto">
          <a:xfrm>
            <a:off x="533400" y="2286000"/>
            <a:ext cx="7848600"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3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Uses only RBAC based on NIST standards.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3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Issues: Complex logins, weak identity      verification, delays in real-time access, prone       to unauthorized access.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1864A-AEC9-FD0D-EA9A-08CEBEF7F1BB}"/>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Why This Project Matters to Humans ?</a:t>
            </a:r>
            <a:br>
              <a:rPr lang="en-US" b="1" dirty="0"/>
            </a:br>
            <a:endParaRPr lang="en-IN" dirty="0"/>
          </a:p>
        </p:txBody>
      </p:sp>
      <p:sp>
        <p:nvSpPr>
          <p:cNvPr id="3" name="Content Placeholder 2">
            <a:extLst>
              <a:ext uri="{FF2B5EF4-FFF2-40B4-BE49-F238E27FC236}">
                <a16:creationId xmlns:a16="http://schemas.microsoft.com/office/drawing/2014/main" id="{0196FC81-06E1-13F9-B1C5-36F3FEA454CB}"/>
              </a:ext>
            </a:extLst>
          </p:cNvPr>
          <p:cNvSpPr>
            <a:spLocks noGrp="1"/>
          </p:cNvSpPr>
          <p:nvPr>
            <p:ph idx="1"/>
          </p:nvPr>
        </p:nvSpPr>
        <p:spPr>
          <a:xfrm>
            <a:off x="628650" y="1690689"/>
            <a:ext cx="7886700" cy="4351338"/>
          </a:xfrm>
        </p:spPr>
        <p:txBody>
          <a:bodyPr/>
          <a:lstStyle/>
          <a:p>
            <a:pPr>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EVs store personal, location, and usage data</a:t>
            </a:r>
          </a:p>
          <a:p>
            <a:pPr>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Risks of </a:t>
            </a:r>
            <a:r>
              <a:rPr lang="en-US" sz="3200" b="1" dirty="0">
                <a:latin typeface="Times New Roman" panose="02020603050405020304" pitchFamily="18" charset="0"/>
                <a:cs typeface="Times New Roman" panose="02020603050405020304" pitchFamily="18" charset="0"/>
              </a:rPr>
              <a:t>data theft</a:t>
            </a:r>
            <a:r>
              <a:rPr lang="en-US" sz="3200"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unauthorized access</a:t>
            </a:r>
            <a:r>
              <a:rPr lang="en-US" sz="3200" dirty="0">
                <a:latin typeface="Times New Roman" panose="02020603050405020304" pitchFamily="18" charset="0"/>
                <a:cs typeface="Times New Roman" panose="02020603050405020304" pitchFamily="18" charset="0"/>
              </a:rPr>
              <a:t>, and </a:t>
            </a:r>
            <a:r>
              <a:rPr lang="en-US" sz="3200" b="1" dirty="0">
                <a:latin typeface="Times New Roman" panose="02020603050405020304" pitchFamily="18" charset="0"/>
                <a:cs typeface="Times New Roman" panose="02020603050405020304" pitchFamily="18" charset="0"/>
              </a:rPr>
              <a:t>surveillance</a:t>
            </a:r>
            <a:endParaRPr lang="en-US" sz="32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Humans need </a:t>
            </a:r>
            <a:r>
              <a:rPr lang="en-US" sz="3200" b="1" dirty="0">
                <a:latin typeface="Times New Roman" panose="02020603050405020304" pitchFamily="18" charset="0"/>
                <a:cs typeface="Times New Roman" panose="02020603050405020304" pitchFamily="18" charset="0"/>
              </a:rPr>
              <a:t>control, privacy, and accountability</a:t>
            </a:r>
            <a:r>
              <a:rPr lang="en-US" sz="3200" dirty="0">
                <a:latin typeface="Times New Roman" panose="02020603050405020304" pitchFamily="18" charset="0"/>
                <a:cs typeface="Times New Roman" panose="02020603050405020304" pitchFamily="18" charset="0"/>
              </a:rPr>
              <a:t> in smart mobility systems</a:t>
            </a:r>
          </a:p>
          <a:p>
            <a:pPr marL="0" indent="0">
              <a:buNone/>
            </a:pPr>
            <a:endParaRPr lang="en-IN" dirty="0"/>
          </a:p>
        </p:txBody>
      </p:sp>
    </p:spTree>
    <p:extLst>
      <p:ext uri="{BB962C8B-B14F-4D97-AF65-F5344CB8AC3E}">
        <p14:creationId xmlns:p14="http://schemas.microsoft.com/office/powerpoint/2010/main" val="3455704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7543800" cy="1450757"/>
          </a:xfrm>
        </p:spPr>
        <p:txBody>
          <a:bodyPr>
            <a:noAutofit/>
          </a:bodyPr>
          <a:lstStyle/>
          <a:p>
            <a:r>
              <a:rPr lang="en-US" sz="4000" b="1" dirty="0">
                <a:latin typeface="Times New Roman" panose="02020603050405020304" pitchFamily="18" charset="0"/>
                <a:cs typeface="Times New Roman" panose="02020603050405020304" pitchFamily="18" charset="0"/>
              </a:rPr>
              <a:t>Proposed System:</a:t>
            </a:r>
            <a:br>
              <a:rPr lang="en-US" sz="2800" dirty="0"/>
            </a:br>
            <a:br>
              <a:rPr lang="en-US" sz="2800" dirty="0">
                <a:latin typeface="Times New Roman" pitchFamily="18" charset="0"/>
                <a:cs typeface="Times New Roman" pitchFamily="18" charset="0"/>
              </a:rPr>
            </a:br>
            <a:endParaRPr lang="en-US" sz="2800" dirty="0">
              <a:latin typeface="Times New Roman" pitchFamily="18" charset="0"/>
              <a:cs typeface="Times New Roman" pitchFamily="18" charset="0"/>
            </a:endParaRPr>
          </a:p>
        </p:txBody>
      </p:sp>
      <p:sp>
        <p:nvSpPr>
          <p:cNvPr id="3" name="Content Placeholder 2"/>
          <p:cNvSpPr>
            <a:spLocks noGrp="1"/>
          </p:cNvSpPr>
          <p:nvPr>
            <p:ph idx="1"/>
          </p:nvPr>
        </p:nvSpPr>
        <p:spPr>
          <a:xfrm>
            <a:off x="228600" y="1066800"/>
            <a:ext cx="8763000" cy="5638800"/>
          </a:xfrm>
        </p:spPr>
        <p:txBody>
          <a:bodyPr>
            <a:noAutofit/>
          </a:bodyPr>
          <a:lstStyle/>
          <a:p>
            <a:pPr>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Role-Based Access Control (RBAC)</a:t>
            </a:r>
            <a:r>
              <a:rPr lang="en-US" sz="2000" dirty="0">
                <a:latin typeface="Times New Roman" panose="02020603050405020304" pitchFamily="18" charset="0"/>
                <a:cs typeface="Times New Roman" panose="02020603050405020304" pitchFamily="18" charset="0"/>
              </a:rPr>
              <a:t>: Assigns roles (Owner, Driver) to define permissions.</a:t>
            </a:r>
          </a:p>
          <a:p>
            <a:pPr>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Identity-Based Cryptography (IBC)</a:t>
            </a:r>
            <a:r>
              <a:rPr lang="en-US" sz="2000" dirty="0">
                <a:latin typeface="Times New Roman" panose="02020603050405020304" pitchFamily="18" charset="0"/>
                <a:cs typeface="Times New Roman" panose="02020603050405020304" pitchFamily="18" charset="0"/>
              </a:rPr>
              <a:t>: Generates a unique private key per user (sent via email) for secure login.</a:t>
            </a:r>
          </a:p>
          <a:p>
            <a:pPr>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One-Time Password (OTP)</a:t>
            </a:r>
            <a:r>
              <a:rPr lang="en-US" sz="2000" dirty="0">
                <a:latin typeface="Times New Roman" panose="02020603050405020304" pitchFamily="18" charset="0"/>
                <a:cs typeface="Times New Roman" panose="02020603050405020304" pitchFamily="18" charset="0"/>
              </a:rPr>
              <a:t>: Adds extra security for owners when accessing sensitive vehicle data.</a:t>
            </a:r>
          </a:p>
          <a:p>
            <a:pPr>
              <a:buNone/>
            </a:pPr>
            <a:r>
              <a:rPr lang="en-US" sz="2000" b="1" dirty="0">
                <a:latin typeface="Times New Roman" panose="02020603050405020304" pitchFamily="18" charset="0"/>
                <a:cs typeface="Times New Roman" panose="02020603050405020304" pitchFamily="18" charset="0"/>
              </a:rPr>
              <a:t>Key Points:</a:t>
            </a:r>
          </a:p>
          <a:p>
            <a:pPr marL="457200" indent="-457200">
              <a:buFont typeface="+mj-lt"/>
              <a:buAutoNum type="arabicPeriod"/>
            </a:pPr>
            <a:r>
              <a:rPr lang="en-US" sz="2000" b="1" dirty="0">
                <a:latin typeface="Times New Roman" panose="02020603050405020304" pitchFamily="18" charset="0"/>
                <a:cs typeface="Times New Roman" panose="02020603050405020304" pitchFamily="18" charset="0"/>
              </a:rPr>
              <a:t>Owners</a:t>
            </a:r>
            <a:r>
              <a:rPr lang="en-US" sz="2000" dirty="0">
                <a:latin typeface="Times New Roman" panose="02020603050405020304" pitchFamily="18" charset="0"/>
                <a:cs typeface="Times New Roman" panose="02020603050405020304" pitchFamily="18" charset="0"/>
              </a:rPr>
              <a:t> can:</a:t>
            </a:r>
          </a:p>
          <a:p>
            <a:pPr marL="914400" lvl="1" indent="-457200">
              <a:buFont typeface="+mj-lt"/>
              <a:buAutoNum type="arabicPeriod"/>
            </a:pPr>
            <a:r>
              <a:rPr lang="en-US" sz="2000" dirty="0">
                <a:latin typeface="Times New Roman" panose="02020603050405020304" pitchFamily="18" charset="0"/>
                <a:cs typeface="Times New Roman" panose="02020603050405020304" pitchFamily="18" charset="0"/>
              </a:rPr>
              <a:t>Add/view vehicles</a:t>
            </a:r>
          </a:p>
          <a:p>
            <a:pPr marL="914400" lvl="1" indent="-457200">
              <a:buFont typeface="+mj-lt"/>
              <a:buAutoNum type="arabicPeriod"/>
            </a:pPr>
            <a:r>
              <a:rPr lang="en-US" sz="2000" dirty="0">
                <a:latin typeface="Times New Roman" panose="02020603050405020304" pitchFamily="18" charset="0"/>
                <a:cs typeface="Times New Roman" panose="02020603050405020304" pitchFamily="18" charset="0"/>
              </a:rPr>
              <a:t>See associated drivers</a:t>
            </a:r>
          </a:p>
          <a:p>
            <a:pPr marL="914400" lvl="1" indent="-457200">
              <a:buFont typeface="+mj-lt"/>
              <a:buAutoNum type="arabicPeriod"/>
            </a:pPr>
            <a:r>
              <a:rPr lang="en-US" sz="2000" dirty="0">
                <a:latin typeface="Times New Roman" panose="02020603050405020304" pitchFamily="18" charset="0"/>
                <a:cs typeface="Times New Roman" panose="02020603050405020304" pitchFamily="18" charset="0"/>
              </a:rPr>
              <a:t>Use OTP for secure data access</a:t>
            </a:r>
          </a:p>
          <a:p>
            <a:pPr marL="457200" indent="-457200">
              <a:buFont typeface="+mj-lt"/>
              <a:buAutoNum type="arabicPeriod"/>
            </a:pPr>
            <a:r>
              <a:rPr lang="en-US" sz="2000" b="1" dirty="0">
                <a:latin typeface="Times New Roman" panose="02020603050405020304" pitchFamily="18" charset="0"/>
                <a:cs typeface="Times New Roman" panose="02020603050405020304" pitchFamily="18" charset="0"/>
              </a:rPr>
              <a:t>Drivers</a:t>
            </a:r>
            <a:r>
              <a:rPr lang="en-US" sz="2000" dirty="0">
                <a:latin typeface="Times New Roman" panose="02020603050405020304" pitchFamily="18" charset="0"/>
                <a:cs typeface="Times New Roman" panose="02020603050405020304" pitchFamily="18" charset="0"/>
              </a:rPr>
              <a:t> can:</a:t>
            </a:r>
          </a:p>
          <a:p>
            <a:pPr marL="914400" lvl="1" indent="-457200">
              <a:buFont typeface="+mj-lt"/>
              <a:buAutoNum type="arabicPeriod"/>
            </a:pPr>
            <a:r>
              <a:rPr lang="en-US" sz="2000" dirty="0">
                <a:latin typeface="Times New Roman" panose="02020603050405020304" pitchFamily="18" charset="0"/>
                <a:cs typeface="Times New Roman" panose="02020603050405020304" pitchFamily="18" charset="0"/>
              </a:rPr>
              <a:t>Authenticate with private keys</a:t>
            </a:r>
          </a:p>
          <a:p>
            <a:pPr marL="914400" lvl="1" indent="-457200">
              <a:buFont typeface="+mj-lt"/>
              <a:buAutoNum type="arabicPeriod"/>
            </a:pPr>
            <a:r>
              <a:rPr lang="en-US" sz="2000" dirty="0">
                <a:latin typeface="Times New Roman" panose="02020603050405020304" pitchFamily="18" charset="0"/>
                <a:cs typeface="Times New Roman" panose="02020603050405020304" pitchFamily="18" charset="0"/>
              </a:rPr>
              <a:t>Access data based on their role</a:t>
            </a:r>
          </a:p>
          <a:p>
            <a:pPr marL="0" indent="0">
              <a:buNone/>
            </a:pPr>
            <a:r>
              <a:rPr lang="en-US" sz="2000" dirty="0">
                <a:latin typeface="Times New Roman" panose="02020603050405020304" pitchFamily="18" charset="0"/>
                <a:cs typeface="Times New Roman" panose="02020603050405020304" pitchFamily="18" charset="0"/>
              </a:rPr>
              <a:t>This system ensures strong authentication, simplified EV data handling, and robust security for both owners and drivers.</a:t>
            </a:r>
          </a:p>
          <a:p>
            <a:pPr marL="0" indent="0">
              <a:buNone/>
            </a:pP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4" name="Rectangle 46"/>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2154" name="Rectangle 106"/>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2214" name="Rectangle 166"/>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150" name="Rectangle 54"/>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161" name="Rectangle 65"/>
          <p:cNvSpPr>
            <a:spLocks noChangeArrowheads="1"/>
          </p:cNvSpPr>
          <p:nvPr/>
        </p:nvSpPr>
        <p:spPr bwMode="auto">
          <a:xfrm>
            <a:off x="0" y="8110538"/>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cs typeface="Arial" pitchFamily="34" charset="0"/>
            </a:endParaRPr>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1600200" y="828675"/>
            <a:ext cx="5943600" cy="5200650"/>
          </a:xfrm>
          <a:prstGeom prst="rect">
            <a:avLst/>
          </a:prstGeom>
        </p:spPr>
      </p:pic>
      <p:sp>
        <p:nvSpPr>
          <p:cNvPr id="2" name="Title 1">
            <a:extLst>
              <a:ext uri="{FF2B5EF4-FFF2-40B4-BE49-F238E27FC236}">
                <a16:creationId xmlns:a16="http://schemas.microsoft.com/office/drawing/2014/main" id="{BE8A8936-B7BA-6A84-D101-B3568C3CADA3}"/>
              </a:ext>
            </a:extLst>
          </p:cNvPr>
          <p:cNvSpPr>
            <a:spLocks noGrp="1"/>
          </p:cNvSpPr>
          <p:nvPr>
            <p:ph type="title"/>
          </p:nvPr>
        </p:nvSpPr>
        <p:spPr/>
        <p:txBody>
          <a:bodyPr/>
          <a:lstStyle/>
          <a:p>
            <a:r>
              <a:rPr lang="en-US" sz="3600" b="1" dirty="0">
                <a:latin typeface="Times New Roman" pitchFamily="18" charset="0"/>
                <a:cs typeface="Times New Roman" pitchFamily="18" charset="0"/>
              </a:rPr>
              <a:t>Architecture Diagram:</a:t>
            </a:r>
            <a:br>
              <a:rPr lang="en-US" sz="3600" dirty="0">
                <a:latin typeface="Times New Roman" pitchFamily="18" charset="0"/>
                <a:cs typeface="Times New Roman" pitchFamily="18" charset="0"/>
              </a:rPr>
            </a:br>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292</TotalTime>
  <Words>1305</Words>
  <Application>Microsoft Office PowerPoint</Application>
  <PresentationFormat>On-screen Show (4:3)</PresentationFormat>
  <Paragraphs>144</Paragraphs>
  <Slides>33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Calibri Light</vt:lpstr>
      <vt:lpstr>Times New Roman</vt:lpstr>
      <vt:lpstr>Wingdings</vt:lpstr>
      <vt:lpstr>Office Theme</vt:lpstr>
      <vt:lpstr>PowerPoint Presentation</vt:lpstr>
      <vt:lpstr>Secure and Scalable EV Data Protection using RBAC and Identity-Based Cryptography</vt:lpstr>
      <vt:lpstr>Abstract: </vt:lpstr>
      <vt:lpstr>PowerPoint Presentation</vt:lpstr>
      <vt:lpstr>Literature Survey:</vt:lpstr>
      <vt:lpstr>Existing System: </vt:lpstr>
      <vt:lpstr>Why This Project Matters to Humans ? </vt:lpstr>
      <vt:lpstr>Proposed System:  </vt:lpstr>
      <vt:lpstr>Architecture Diagram: </vt:lpstr>
      <vt:lpstr>System Architecture:</vt:lpstr>
      <vt:lpstr>Main Modules: </vt:lpstr>
      <vt:lpstr>PowerPoint Presentation</vt:lpstr>
      <vt:lpstr>Admin Module:</vt:lpstr>
      <vt:lpstr>What it does in simple terms:</vt:lpstr>
      <vt:lpstr>Owner Module:</vt:lpstr>
      <vt:lpstr>What it does:</vt:lpstr>
      <vt:lpstr> Driver Module:</vt:lpstr>
      <vt:lpstr>Here's what it does:</vt:lpstr>
      <vt:lpstr>Future enhancement</vt:lpstr>
      <vt:lpstr>✅ Technology Stack: </vt:lpstr>
      <vt:lpstr>Hardware Requirements </vt:lpstr>
      <vt:lpstr>Software Requirements: </vt:lpstr>
      <vt:lpstr> Output Screenshots</vt:lpstr>
      <vt:lpstr>Application Running Process:  </vt:lpstr>
      <vt:lpstr>PowerPoint Presentation</vt:lpstr>
      <vt:lpstr>👨‍💼 2. Admin Login  </vt:lpstr>
      <vt:lpstr>Admin Verification:</vt:lpstr>
      <vt:lpstr>PowerPoint Presentation</vt:lpstr>
      <vt:lpstr>PowerPoint Presentation</vt:lpstr>
      <vt:lpstr>🚘 4. Driver Module Register and view assigned vehicles </vt:lpstr>
      <vt:lpstr>🛡️ 5. OTP Verification :  </vt:lpstr>
      <vt:lpstr>PowerPoint Presentation</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Secure E-Coupon Service Based on Blockchain Systems</dc:title>
  <dc:creator>gts</dc:creator>
  <cp:lastModifiedBy>Varalakshmi R</cp:lastModifiedBy>
  <cp:revision>61</cp:revision>
  <dcterms:created xsi:type="dcterms:W3CDTF">2006-08-16T00:00:00Z</dcterms:created>
  <dcterms:modified xsi:type="dcterms:W3CDTF">2025-05-28T14:30:44Z</dcterms:modified>
</cp:coreProperties>
</file>

<file path=docProps/thumbnail.jpeg>
</file>